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703" r:id="rId2"/>
  </p:sldMasterIdLst>
  <p:notesMasterIdLst>
    <p:notesMasterId r:id="rId58"/>
  </p:notesMasterIdLst>
  <p:handoutMasterIdLst>
    <p:handoutMasterId r:id="rId59"/>
  </p:handoutMasterIdLst>
  <p:sldIdLst>
    <p:sldId id="580" r:id="rId3"/>
    <p:sldId id="581" r:id="rId4"/>
    <p:sldId id="622" r:id="rId5"/>
    <p:sldId id="700" r:id="rId6"/>
    <p:sldId id="624" r:id="rId7"/>
    <p:sldId id="563" r:id="rId8"/>
    <p:sldId id="583" r:id="rId9"/>
    <p:sldId id="711" r:id="rId10"/>
    <p:sldId id="586" r:id="rId11"/>
    <p:sldId id="587" r:id="rId12"/>
    <p:sldId id="712" r:id="rId13"/>
    <p:sldId id="696" r:id="rId14"/>
    <p:sldId id="680" r:id="rId15"/>
    <p:sldId id="702" r:id="rId16"/>
    <p:sldId id="668" r:id="rId17"/>
    <p:sldId id="669" r:id="rId18"/>
    <p:sldId id="670" r:id="rId19"/>
    <p:sldId id="671" r:id="rId20"/>
    <p:sldId id="672" r:id="rId21"/>
    <p:sldId id="674" r:id="rId22"/>
    <p:sldId id="673" r:id="rId23"/>
    <p:sldId id="706" r:id="rId24"/>
    <p:sldId id="708" r:id="rId25"/>
    <p:sldId id="675" r:id="rId26"/>
    <p:sldId id="676" r:id="rId27"/>
    <p:sldId id="677" r:id="rId28"/>
    <p:sldId id="678" r:id="rId29"/>
    <p:sldId id="679" r:id="rId30"/>
    <p:sldId id="710" r:id="rId31"/>
    <p:sldId id="682" r:id="rId32"/>
    <p:sldId id="684" r:id="rId33"/>
    <p:sldId id="685" r:id="rId34"/>
    <p:sldId id="686" r:id="rId35"/>
    <p:sldId id="687" r:id="rId36"/>
    <p:sldId id="688" r:id="rId37"/>
    <p:sldId id="689" r:id="rId38"/>
    <p:sldId id="690" r:id="rId39"/>
    <p:sldId id="683" r:id="rId40"/>
    <p:sldId id="697" r:id="rId41"/>
    <p:sldId id="691" r:id="rId42"/>
    <p:sldId id="692" r:id="rId43"/>
    <p:sldId id="693" r:id="rId44"/>
    <p:sldId id="695" r:id="rId45"/>
    <p:sldId id="694" r:id="rId46"/>
    <p:sldId id="703" r:id="rId47"/>
    <p:sldId id="715" r:id="rId48"/>
    <p:sldId id="716" r:id="rId49"/>
    <p:sldId id="717" r:id="rId50"/>
    <p:sldId id="615" r:id="rId51"/>
    <p:sldId id="616" r:id="rId52"/>
    <p:sldId id="617" r:id="rId53"/>
    <p:sldId id="618" r:id="rId54"/>
    <p:sldId id="619" r:id="rId55"/>
    <p:sldId id="620" r:id="rId56"/>
    <p:sldId id="621" r:id="rId57"/>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521415D9-36F7-43E2-AB2F-B90AF26B5E84}">
      <p14:sectionLst xmlns:p14="http://schemas.microsoft.com/office/powerpoint/2010/main">
        <p14:section name="Standardabschnitt" id="{4A2690E9-2C12-A949-B59B-6B04F8004869}">
          <p14:sldIdLst>
            <p14:sldId id="580"/>
            <p14:sldId id="581"/>
            <p14:sldId id="622"/>
            <p14:sldId id="700"/>
            <p14:sldId id="624"/>
            <p14:sldId id="563"/>
            <p14:sldId id="583"/>
            <p14:sldId id="711"/>
            <p14:sldId id="586"/>
            <p14:sldId id="587"/>
            <p14:sldId id="712"/>
            <p14:sldId id="696"/>
            <p14:sldId id="680"/>
            <p14:sldId id="702"/>
            <p14:sldId id="668"/>
            <p14:sldId id="669"/>
            <p14:sldId id="670"/>
            <p14:sldId id="671"/>
            <p14:sldId id="672"/>
            <p14:sldId id="674"/>
            <p14:sldId id="673"/>
            <p14:sldId id="706"/>
            <p14:sldId id="708"/>
            <p14:sldId id="675"/>
            <p14:sldId id="676"/>
            <p14:sldId id="677"/>
            <p14:sldId id="678"/>
            <p14:sldId id="679"/>
            <p14:sldId id="710"/>
            <p14:sldId id="682"/>
            <p14:sldId id="684"/>
            <p14:sldId id="685"/>
            <p14:sldId id="686"/>
            <p14:sldId id="687"/>
            <p14:sldId id="688"/>
            <p14:sldId id="689"/>
            <p14:sldId id="690"/>
            <p14:sldId id="683"/>
            <p14:sldId id="697"/>
            <p14:sldId id="691"/>
            <p14:sldId id="692"/>
            <p14:sldId id="693"/>
            <p14:sldId id="695"/>
            <p14:sldId id="694"/>
            <p14:sldId id="703"/>
            <p14:sldId id="715"/>
            <p14:sldId id="716"/>
            <p14:sldId id="717"/>
            <p14:sldId id="615"/>
            <p14:sldId id="616"/>
            <p14:sldId id="617"/>
            <p14:sldId id="618"/>
            <p14:sldId id="619"/>
            <p14:sldId id="620"/>
            <p14:sldId id="621"/>
          </p14:sldIdLst>
        </p14:section>
      </p14:sectionLst>
    </p:ext>
    <p:ext uri="{EFAFB233-063F-42B5-8137-9DF3F51BA10A}">
      <p15:sldGuideLst xmlns:p15="http://schemas.microsoft.com/office/powerpoint/2012/main">
        <p15:guide id="1" orient="horz" pos="380">
          <p15:clr>
            <a:srgbClr val="A4A3A4"/>
          </p15:clr>
        </p15:guide>
        <p15:guide id="2" pos="2880">
          <p15:clr>
            <a:srgbClr val="A4A3A4"/>
          </p15:clr>
        </p15:guide>
        <p15:guide id="3" orient="horz" pos="754" userDrawn="1">
          <p15:clr>
            <a:srgbClr val="A4A3A4"/>
          </p15:clr>
        </p15:guide>
        <p15:guide id="4" pos="5602" userDrawn="1">
          <p15:clr>
            <a:srgbClr val="A4A3A4"/>
          </p15:clr>
        </p15:guide>
        <p15:guide id="5" orient="horz" pos="451">
          <p15:clr>
            <a:srgbClr val="A4A3A4"/>
          </p15:clr>
        </p15:guide>
        <p15:guide id="6" pos="378">
          <p15:clr>
            <a:srgbClr val="A4A3A4"/>
          </p15:clr>
        </p15:guide>
        <p15:guide id="7" orient="horz">
          <p15:clr>
            <a:srgbClr val="A4A3A4"/>
          </p15:clr>
        </p15:guide>
        <p15:guide id="8" pos="57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Pancakes" initials="PP" lastIdx="1" clrIdx="0"/>
  <p:cmAuthor id="2" name="Regine Brandtner" initials="RB" lastIdx="2" clrIdx="1"/>
  <p:cmAuthor id="3" name="profilinstaller" initials="p" lastIdx="1" clrIdx="2">
    <p:extLst>
      <p:ext uri="{19B8F6BF-5375-455C-9EA6-DF929625EA0E}">
        <p15:presenceInfo xmlns:p15="http://schemas.microsoft.com/office/powerpoint/2012/main" userId="profilinstall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7A86"/>
    <a:srgbClr val="CDB987"/>
    <a:srgbClr val="F8B44F"/>
    <a:srgbClr val="E5FF65"/>
    <a:srgbClr val="FF40FF"/>
    <a:srgbClr val="9F9FFF"/>
    <a:srgbClr val="51BED1"/>
    <a:srgbClr val="005BF9"/>
    <a:srgbClr val="BBE0E3"/>
    <a:srgbClr val="F1A6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01" autoAdjust="0"/>
    <p:restoredTop sz="71451" autoAdjust="0"/>
  </p:normalViewPr>
  <p:slideViewPr>
    <p:cSldViewPr>
      <p:cViewPr varScale="1">
        <p:scale>
          <a:sx n="78" d="100"/>
          <a:sy n="78" d="100"/>
        </p:scale>
        <p:origin x="2256" y="96"/>
      </p:cViewPr>
      <p:guideLst>
        <p:guide orient="horz" pos="380"/>
        <p:guide pos="2880"/>
        <p:guide orient="horz" pos="754"/>
        <p:guide pos="5602"/>
        <p:guide orient="horz" pos="451"/>
        <p:guide pos="378"/>
        <p:guide orient="horz"/>
        <p:guide pos="5760"/>
      </p:guideLst>
    </p:cSldViewPr>
  </p:slideViewPr>
  <p:outlineViewPr>
    <p:cViewPr>
      <p:scale>
        <a:sx n="33" d="100"/>
        <a:sy n="33" d="100"/>
      </p:scale>
      <p:origin x="0" y="0"/>
    </p:cViewPr>
  </p:outlineViewPr>
  <p:notesTextViewPr>
    <p:cViewPr>
      <p:scale>
        <a:sx n="120" d="100"/>
        <a:sy n="120" d="100"/>
      </p:scale>
      <p:origin x="0" y="0"/>
    </p:cViewPr>
  </p:notesTextViewPr>
  <p:sorterViewPr>
    <p:cViewPr varScale="1">
      <p:scale>
        <a:sx n="100" d="100"/>
        <a:sy n="100" d="100"/>
      </p:scale>
      <p:origin x="0" y="0"/>
    </p:cViewPr>
  </p:sorterViewPr>
  <p:notesViewPr>
    <p:cSldViewPr>
      <p:cViewPr varScale="1">
        <p:scale>
          <a:sx n="88" d="100"/>
          <a:sy n="88" d="100"/>
        </p:scale>
        <p:origin x="382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notesMaster" Target="notesMasters/notesMaster1.xml"/><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handoutMaster" Target="handoutMasters/handout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dirty="0">
              <a:latin typeface="Calibri Normal" charset="0"/>
            </a:endParaRPr>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53C42287-BBCD-194E-8FCC-4BC0753B332B}" type="datetimeFigureOut">
              <a:rPr lang="de-DE" smtClean="0">
                <a:latin typeface="Calibri Normal" charset="0"/>
              </a:rPr>
              <a:pPr/>
              <a:t>11.08.2020</a:t>
            </a:fld>
            <a:endParaRPr lang="de-DE" dirty="0">
              <a:latin typeface="Calibri Normal" charset="0"/>
            </a:endParaRPr>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dirty="0">
              <a:latin typeface="Calibri Normal" charset="0"/>
            </a:endParaRPr>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02F6D5D-152F-9C4D-8D9D-F0D4C7E2218B}" type="slidenum">
              <a:rPr lang="de-DE" smtClean="0">
                <a:latin typeface="Calibri Normal" charset="0"/>
              </a:rPr>
              <a:pPr/>
              <a:t>‹Nr.›</a:t>
            </a:fld>
            <a:endParaRPr lang="de-DE" dirty="0">
              <a:latin typeface="Calibri Normal" charset="0"/>
            </a:endParaRPr>
          </a:p>
        </p:txBody>
      </p:sp>
    </p:spTree>
    <p:extLst>
      <p:ext uri="{BB962C8B-B14F-4D97-AF65-F5344CB8AC3E}">
        <p14:creationId xmlns:p14="http://schemas.microsoft.com/office/powerpoint/2010/main" val="4694026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b="0" i="0">
                <a:latin typeface="Calibri Normal" charset="0"/>
              </a:defRPr>
            </a:lvl1pPr>
          </a:lstStyle>
          <a:p>
            <a:endParaRPr lang="de-DE" dirty="0"/>
          </a:p>
        </p:txBody>
      </p:sp>
      <p:sp>
        <p:nvSpPr>
          <p:cNvPr id="10243" name="Rectangle 3"/>
          <p:cNvSpPr>
            <a:spLocks noGrp="1" noChangeArrowheads="1"/>
          </p:cNvSpPr>
          <p:nvPr>
            <p:ph type="dt" idx="1"/>
          </p:nvPr>
        </p:nvSpPr>
        <p:spPr bwMode="auto">
          <a:xfrm>
            <a:off x="3852016"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b="0" i="0">
                <a:latin typeface="Calibri Normal" charset="0"/>
              </a:defRPr>
            </a:lvl1pPr>
          </a:lstStyle>
          <a:p>
            <a:endParaRPr lang="de-DE" dirty="0"/>
          </a:p>
        </p:txBody>
      </p:sp>
      <p:sp>
        <p:nvSpPr>
          <p:cNvPr id="1024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06357" y="4715153"/>
            <a:ext cx="4984962" cy="4466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246" name="Rectangle 6"/>
          <p:cNvSpPr>
            <a:spLocks noGrp="1" noChangeArrowheads="1"/>
          </p:cNvSpPr>
          <p:nvPr>
            <p:ph type="ftr" sz="quarter" idx="4"/>
          </p:nvPr>
        </p:nvSpPr>
        <p:spPr bwMode="auto">
          <a:xfrm>
            <a:off x="0"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b="0" i="0">
                <a:latin typeface="Calibri Normal" charset="0"/>
              </a:defRPr>
            </a:lvl1pPr>
          </a:lstStyle>
          <a:p>
            <a:endParaRPr lang="de-DE" dirty="0"/>
          </a:p>
        </p:txBody>
      </p:sp>
      <p:sp>
        <p:nvSpPr>
          <p:cNvPr id="10247" name="Rectangle 7"/>
          <p:cNvSpPr>
            <a:spLocks noGrp="1" noChangeArrowheads="1"/>
          </p:cNvSpPr>
          <p:nvPr>
            <p:ph type="sldNum" sz="quarter" idx="5"/>
          </p:nvPr>
        </p:nvSpPr>
        <p:spPr bwMode="auto">
          <a:xfrm>
            <a:off x="3852016"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b="0" i="0">
                <a:latin typeface="Calibri Normal" charset="0"/>
              </a:defRPr>
            </a:lvl1pPr>
          </a:lstStyle>
          <a:p>
            <a:fld id="{FAF12454-57A3-5346-8AD1-8A7E704F94A5}" type="slidenum">
              <a:rPr lang="de-DE" smtClean="0"/>
              <a:pPr/>
              <a:t>‹Nr.›</a:t>
            </a:fld>
            <a:endParaRPr lang="de-DE" dirty="0"/>
          </a:p>
        </p:txBody>
      </p:sp>
    </p:spTree>
    <p:extLst>
      <p:ext uri="{BB962C8B-B14F-4D97-AF65-F5344CB8AC3E}">
        <p14:creationId xmlns:p14="http://schemas.microsoft.com/office/powerpoint/2010/main" val="2294540302"/>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b="0" i="0" kern="1200">
        <a:solidFill>
          <a:schemeClr val="tx1"/>
        </a:solidFill>
        <a:latin typeface="Calibri Normal" charset="0"/>
        <a:ea typeface="ＭＳ Ｐゴシック" charset="-128"/>
        <a:cs typeface="ＭＳ Ｐゴシック" charset="-128"/>
      </a:defRPr>
    </a:lvl1pPr>
    <a:lvl2pPr marL="457200" algn="l" rtl="0" fontAlgn="base">
      <a:spcBef>
        <a:spcPct val="30000"/>
      </a:spcBef>
      <a:spcAft>
        <a:spcPct val="0"/>
      </a:spcAft>
      <a:defRPr sz="1200" b="0" i="0" kern="1200">
        <a:solidFill>
          <a:schemeClr val="tx1"/>
        </a:solidFill>
        <a:latin typeface="Calibri Normal" charset="0"/>
        <a:ea typeface="ＭＳ Ｐゴシック" charset="-128"/>
        <a:cs typeface="+mn-cs"/>
      </a:defRPr>
    </a:lvl2pPr>
    <a:lvl3pPr marL="914400" algn="l" rtl="0" fontAlgn="base">
      <a:spcBef>
        <a:spcPct val="30000"/>
      </a:spcBef>
      <a:spcAft>
        <a:spcPct val="0"/>
      </a:spcAft>
      <a:defRPr sz="1200" b="0" i="0" kern="1200">
        <a:solidFill>
          <a:schemeClr val="tx1"/>
        </a:solidFill>
        <a:latin typeface="Calibri Normal" charset="0"/>
        <a:ea typeface="ＭＳ Ｐゴシック" charset="-128"/>
        <a:cs typeface="+mn-cs"/>
      </a:defRPr>
    </a:lvl3pPr>
    <a:lvl4pPr marL="1371600" algn="l" rtl="0" fontAlgn="base">
      <a:spcBef>
        <a:spcPct val="30000"/>
      </a:spcBef>
      <a:spcAft>
        <a:spcPct val="0"/>
      </a:spcAft>
      <a:defRPr sz="1200" b="0" i="0" kern="1200">
        <a:solidFill>
          <a:schemeClr val="tx1"/>
        </a:solidFill>
        <a:latin typeface="Calibri Normal" charset="0"/>
        <a:ea typeface="ＭＳ Ｐゴシック" charset="-128"/>
        <a:cs typeface="+mn-cs"/>
      </a:defRPr>
    </a:lvl4pPr>
    <a:lvl5pPr marL="1828800" algn="l" rtl="0" fontAlgn="base">
      <a:spcBef>
        <a:spcPct val="30000"/>
      </a:spcBef>
      <a:spcAft>
        <a:spcPct val="0"/>
      </a:spcAft>
      <a:defRPr sz="1200" b="0" i="0" kern="1200">
        <a:solidFill>
          <a:schemeClr val="tx1"/>
        </a:solidFill>
        <a:latin typeface="Calibri Norm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pikas.dzlm.de/material-pik/haus-78-herausfordernde-lernangebote/haus-7-fortbildungsmaterial/modul-74"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pikas.dzlm.de/material-pik/haus-78-herausfordernde-lernangebote/haus-7-fortbildungsmaterial/modul-74"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https://pikas.dzlm.de/material-pik/haus-78-herausfordernde-lernangebote/haus-7-fortbildungsmaterial/modul-74"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pikas.dzlm.de/material-pik/haus-78-herausfordernde-lernangebote/haus-7-fortbildungsmaterial/modul-74" TargetMode="External"/><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pikas.dzlm.de/material-pik/haus-78-herausfordernde-lernangebote/haus-7-fortbildungsmaterial/modul-74"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pikas.dzlm.de/material-pik/haus-78-herausfordernde-lernangebote/haus-7-fortbildungsmaterial/modul-74"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pikas.dzlm.de/material-pik/haus-78-herausfordernde-lernangebote/haus-7-fortbildungsmaterial/modul-74"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pikas.dzlm.de/material-pik/haus-78-herausfordernde-lernangebote/haus-7-fortbildungsmaterial/modul-74"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hangingPunct="0"/>
            <a:r>
              <a:rPr lang="de-DE" sz="900" b="1" dirty="0">
                <a:latin typeface="Calibri" pitchFamily="34" charset="0"/>
                <a:ea typeface="MS PGothic" panose="020B0600070205080204" pitchFamily="34" charset="-128"/>
                <a:cs typeface="ＭＳ Ｐゴシック" charset="0"/>
              </a:rPr>
              <a:t>Sachrechnen</a:t>
            </a:r>
            <a:r>
              <a:rPr lang="de-DE" sz="1200" b="1" i="0" kern="1200" dirty="0">
                <a:solidFill>
                  <a:schemeClr val="tx1"/>
                </a:solidFill>
                <a:latin typeface="Calibri Normal" charset="0"/>
                <a:ea typeface="ＭＳ Ｐゴシック" charset="-128"/>
                <a:cs typeface="ＭＳ Ｐゴシック" charset="-128"/>
              </a:rPr>
              <a:t>: Gestaltungselemente des Sachrechenunterrichts </a:t>
            </a:r>
          </a:p>
          <a:p>
            <a:endParaRPr lang="de-DE" dirty="0"/>
          </a:p>
        </p:txBody>
      </p:sp>
      <p:sp>
        <p:nvSpPr>
          <p:cNvPr id="4" name="Foliennummernplatzhalter 3"/>
          <p:cNvSpPr>
            <a:spLocks noGrp="1"/>
          </p:cNvSpPr>
          <p:nvPr>
            <p:ph type="sldNum" sz="quarter" idx="10"/>
          </p:nvPr>
        </p:nvSpPr>
        <p:spPr/>
        <p:txBody>
          <a:bodyPr/>
          <a:lstStyle/>
          <a:p>
            <a:fld id="{07C1B0D3-0A58-403F-B6DF-C338AD750015}" type="slidenum">
              <a:rPr lang="de-DE" altLang="de-DE" smtClean="0"/>
              <a:pPr/>
              <a:t>1</a:t>
            </a:fld>
            <a:endParaRPr lang="de-DE" altLang="de-DE"/>
          </a:p>
        </p:txBody>
      </p:sp>
    </p:spTree>
    <p:extLst>
      <p:ext uri="{BB962C8B-B14F-4D97-AF65-F5344CB8AC3E}">
        <p14:creationId xmlns:p14="http://schemas.microsoft.com/office/powerpoint/2010/main" val="1932080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Folienbildplatzhalter 1"/>
          <p:cNvSpPr>
            <a:spLocks noGrp="1" noRot="1" noChangeAspect="1" noTextEdit="1"/>
          </p:cNvSpPr>
          <p:nvPr>
            <p:ph type="sldImg"/>
          </p:nvPr>
        </p:nvSpPr>
        <p:spPr>
          <a:ln/>
        </p:spPr>
      </p:sp>
      <p:sp>
        <p:nvSpPr>
          <p:cNvPr id="17411"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b="1" dirty="0"/>
              <a:t>Überleitung:</a:t>
            </a:r>
            <a:endParaRPr lang="de-DE" altLang="de-DE" dirty="0"/>
          </a:p>
          <a:p>
            <a:r>
              <a:rPr lang="de-DE" altLang="de-DE" dirty="0"/>
              <a:t>Bezug</a:t>
            </a:r>
            <a:r>
              <a:rPr lang="de-DE" altLang="de-DE" baseline="0" dirty="0"/>
              <a:t> zum Baustein 3 – Schwierigkeiten mit Sachaufgaben</a:t>
            </a:r>
          </a:p>
          <a:p>
            <a:r>
              <a:rPr lang="de-DE" altLang="de-DE" baseline="0" dirty="0"/>
              <a:t>Schwerpunkt Phase 1 – Verstehen der Aufgabe</a:t>
            </a:r>
            <a:endParaRPr lang="de-DE" altLang="de-DE" dirty="0"/>
          </a:p>
        </p:txBody>
      </p:sp>
      <p:sp>
        <p:nvSpPr>
          <p:cNvPr id="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000">
                <a:solidFill>
                  <a:schemeClr val="tx1"/>
                </a:solidFill>
                <a:latin typeface="Calibri" panose="020F0502020204030204" pitchFamily="34" charset="0"/>
                <a:ea typeface="MS PGothic" panose="020B0600070205080204" pitchFamily="34" charset="-128"/>
              </a:defRPr>
            </a:lvl1pPr>
            <a:lvl2pPr marL="749859" indent="-288407">
              <a:spcBef>
                <a:spcPct val="30000"/>
              </a:spcBef>
              <a:defRPr sz="1000">
                <a:solidFill>
                  <a:schemeClr val="tx1"/>
                </a:solidFill>
                <a:latin typeface="Calibri" panose="020F0502020204030204" pitchFamily="34" charset="0"/>
                <a:ea typeface="MS PGothic" panose="020B0600070205080204" pitchFamily="34" charset="-128"/>
              </a:defRPr>
            </a:lvl2pPr>
            <a:lvl3pPr marL="1153630" indent="-230726">
              <a:spcBef>
                <a:spcPct val="30000"/>
              </a:spcBef>
              <a:defRPr sz="1000">
                <a:solidFill>
                  <a:schemeClr val="tx1"/>
                </a:solidFill>
                <a:latin typeface="Calibri" panose="020F0502020204030204" pitchFamily="34" charset="0"/>
                <a:ea typeface="MS PGothic" panose="020B0600070205080204" pitchFamily="34" charset="-128"/>
              </a:defRPr>
            </a:lvl3pPr>
            <a:lvl4pPr marL="1615082" indent="-230726">
              <a:spcBef>
                <a:spcPct val="30000"/>
              </a:spcBef>
              <a:defRPr sz="1000">
                <a:solidFill>
                  <a:schemeClr val="tx1"/>
                </a:solidFill>
                <a:latin typeface="Calibri" panose="020F0502020204030204" pitchFamily="34" charset="0"/>
                <a:ea typeface="MS PGothic" panose="020B0600070205080204" pitchFamily="34" charset="-128"/>
              </a:defRPr>
            </a:lvl4pPr>
            <a:lvl5pPr marL="2076534" indent="-230726">
              <a:spcBef>
                <a:spcPct val="30000"/>
              </a:spcBef>
              <a:defRPr sz="1000">
                <a:solidFill>
                  <a:schemeClr val="tx1"/>
                </a:solidFill>
                <a:latin typeface="Calibri" panose="020F0502020204030204" pitchFamily="34" charset="0"/>
                <a:ea typeface="MS PGothic" panose="020B0600070205080204" pitchFamily="34" charset="-128"/>
              </a:defRPr>
            </a:lvl5pPr>
            <a:lvl6pPr marL="2537986"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6pPr>
            <a:lvl7pPr marL="2999438"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7pPr>
            <a:lvl8pPr marL="3460890"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8pPr>
            <a:lvl9pPr marL="3922342"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9pPr>
          </a:lstStyle>
          <a:p>
            <a:pPr>
              <a:spcBef>
                <a:spcPct val="50000"/>
              </a:spcBef>
            </a:pPr>
            <a:fld id="{706CF0CE-F330-445B-BE24-B12181D53BDC}" type="slidenum">
              <a:rPr lang="de-DE" altLang="de-DE" sz="1200">
                <a:latin typeface="Verdana" panose="020B0604030504040204" pitchFamily="34" charset="0"/>
              </a:rPr>
              <a:pPr>
                <a:spcBef>
                  <a:spcPct val="50000"/>
                </a:spcBef>
              </a:pPr>
              <a:t>12</a:t>
            </a:fld>
            <a:endParaRPr lang="de-DE" altLang="de-DE" sz="1200" dirty="0">
              <a:latin typeface="Verdana" panose="020B0604030504040204" pitchFamily="34" charset="0"/>
            </a:endParaRPr>
          </a:p>
        </p:txBody>
      </p:sp>
    </p:spTree>
    <p:extLst>
      <p:ext uri="{BB962C8B-B14F-4D97-AF65-F5344CB8AC3E}">
        <p14:creationId xmlns:p14="http://schemas.microsoft.com/office/powerpoint/2010/main" val="18625845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13</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Folienbildplatzhalter 1"/>
          <p:cNvSpPr>
            <a:spLocks noGrp="1" noRot="1" noChangeAspect="1" noTextEdit="1"/>
          </p:cNvSpPr>
          <p:nvPr>
            <p:ph type="sldImg"/>
          </p:nvPr>
        </p:nvSpPr>
        <p:spPr>
          <a:ln/>
        </p:spPr>
      </p:sp>
      <p:sp>
        <p:nvSpPr>
          <p:cNvPr id="2765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i="1" dirty="0"/>
          </a:p>
        </p:txBody>
      </p:sp>
      <p:sp>
        <p:nvSpPr>
          <p:cNvPr id="2765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000">
                <a:solidFill>
                  <a:schemeClr val="tx1"/>
                </a:solidFill>
                <a:latin typeface="Calibri" panose="020F0502020204030204" pitchFamily="34" charset="0"/>
                <a:ea typeface="MS PGothic" panose="020B0600070205080204" pitchFamily="34" charset="-128"/>
              </a:defRPr>
            </a:lvl1pPr>
            <a:lvl2pPr marL="749859" indent="-288407">
              <a:spcBef>
                <a:spcPct val="30000"/>
              </a:spcBef>
              <a:defRPr sz="1000">
                <a:solidFill>
                  <a:schemeClr val="tx1"/>
                </a:solidFill>
                <a:latin typeface="Calibri" panose="020F0502020204030204" pitchFamily="34" charset="0"/>
                <a:ea typeface="MS PGothic" panose="020B0600070205080204" pitchFamily="34" charset="-128"/>
              </a:defRPr>
            </a:lvl2pPr>
            <a:lvl3pPr marL="1153630" indent="-230726">
              <a:spcBef>
                <a:spcPct val="30000"/>
              </a:spcBef>
              <a:defRPr sz="1000">
                <a:solidFill>
                  <a:schemeClr val="tx1"/>
                </a:solidFill>
                <a:latin typeface="Calibri" panose="020F0502020204030204" pitchFamily="34" charset="0"/>
                <a:ea typeface="MS PGothic" panose="020B0600070205080204" pitchFamily="34" charset="-128"/>
              </a:defRPr>
            </a:lvl3pPr>
            <a:lvl4pPr marL="1615082" indent="-230726">
              <a:spcBef>
                <a:spcPct val="30000"/>
              </a:spcBef>
              <a:defRPr sz="1000">
                <a:solidFill>
                  <a:schemeClr val="tx1"/>
                </a:solidFill>
                <a:latin typeface="Calibri" panose="020F0502020204030204" pitchFamily="34" charset="0"/>
                <a:ea typeface="MS PGothic" panose="020B0600070205080204" pitchFamily="34" charset="-128"/>
              </a:defRPr>
            </a:lvl4pPr>
            <a:lvl5pPr marL="2076534" indent="-230726">
              <a:spcBef>
                <a:spcPct val="30000"/>
              </a:spcBef>
              <a:defRPr sz="1000">
                <a:solidFill>
                  <a:schemeClr val="tx1"/>
                </a:solidFill>
                <a:latin typeface="Calibri" panose="020F0502020204030204" pitchFamily="34" charset="0"/>
                <a:ea typeface="MS PGothic" panose="020B0600070205080204" pitchFamily="34" charset="-128"/>
              </a:defRPr>
            </a:lvl5pPr>
            <a:lvl6pPr marL="2537986"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6pPr>
            <a:lvl7pPr marL="2999438"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7pPr>
            <a:lvl8pPr marL="3460890"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8pPr>
            <a:lvl9pPr marL="3922342"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9pPr>
          </a:lstStyle>
          <a:p>
            <a:pPr>
              <a:spcBef>
                <a:spcPct val="50000"/>
              </a:spcBef>
            </a:pPr>
            <a:fld id="{AF58E06A-5CE1-47D6-84F0-0766B512D5A6}" type="slidenum">
              <a:rPr lang="de-DE" altLang="de-DE" sz="1200">
                <a:latin typeface="Verdana" panose="020B0604030504040204" pitchFamily="34" charset="0"/>
              </a:rPr>
              <a:pPr>
                <a:spcBef>
                  <a:spcPct val="50000"/>
                </a:spcBef>
              </a:pPr>
              <a:t>15</a:t>
            </a:fld>
            <a:endParaRPr lang="de-DE" altLang="de-DE" sz="1200" dirty="0">
              <a:latin typeface="Verdana" panose="020B0604030504040204" pitchFamily="34" charset="0"/>
            </a:endParaRPr>
          </a:p>
        </p:txBody>
      </p:sp>
    </p:spTree>
    <p:extLst>
      <p:ext uri="{BB962C8B-B14F-4D97-AF65-F5344CB8AC3E}">
        <p14:creationId xmlns:p14="http://schemas.microsoft.com/office/powerpoint/2010/main" val="19569277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Folienbildplatzhalter 1"/>
          <p:cNvSpPr>
            <a:spLocks noGrp="1" noRot="1" noChangeAspect="1" noTextEdit="1"/>
          </p:cNvSpPr>
          <p:nvPr>
            <p:ph type="sldImg"/>
          </p:nvPr>
        </p:nvSpPr>
        <p:spPr>
          <a:ln/>
        </p:spPr>
      </p:sp>
      <p:sp>
        <p:nvSpPr>
          <p:cNvPr id="2969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b="0" dirty="0"/>
              <a:t>Herausarbeiten:</a:t>
            </a:r>
            <a:r>
              <a:rPr lang="de-DE" altLang="de-DE" b="0" baseline="0" dirty="0"/>
              <a:t> </a:t>
            </a:r>
            <a:r>
              <a:rPr lang="de-DE" altLang="de-DE" b="1" dirty="0"/>
              <a:t>Hilfen oder Strategien? </a:t>
            </a:r>
            <a:endParaRPr lang="de-DE" altLang="de-DE" b="1" baseline="0" dirty="0"/>
          </a:p>
          <a:p>
            <a:endParaRPr lang="de-DE" altLang="de-DE" b="1" baseline="0" dirty="0"/>
          </a:p>
          <a:p>
            <a:r>
              <a:rPr lang="de-DE" altLang="de-DE" b="0" baseline="0" dirty="0"/>
              <a:t>Kinder können hier auf zu nutzende Strategien mithilfe von Texterschließungshilfen der Lehrkraft aufmerksam gemacht werden (Text mit eigenen Worten wiedergeben) , um dann ihre eigenen Texterschließungsstrategien wie das Lesen, Vorlesen, Nacherzählen, Nachspielen usw. zu wählen. Insofern treffen beide Begriffe hier zu. Für Kinder, die dazu nicht in der Lage sind, muss die Lehrkraft dann mit den hier beispielhaft dargestellten Hilfen einspringen. Ebenso trifft das für die nachfolgenden Folien zu.</a:t>
            </a:r>
            <a:endParaRPr lang="de-DE" altLang="de-DE" b="0" dirty="0"/>
          </a:p>
          <a:p>
            <a:endParaRPr lang="de-DE" altLang="de-DE" b="0" dirty="0"/>
          </a:p>
          <a:p>
            <a:r>
              <a:rPr lang="de-DE" altLang="de-DE" dirty="0"/>
              <a:t>Nacherzählen oder auch Nachspielen möglich</a:t>
            </a:r>
          </a:p>
          <a:p>
            <a:endParaRPr lang="de-DE" altLang="de-DE" dirty="0"/>
          </a:p>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25)</a:t>
            </a:r>
          </a:p>
        </p:txBody>
      </p:sp>
      <p:sp>
        <p:nvSpPr>
          <p:cNvPr id="2969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CAF4B7B-2748-4EB6-9A94-0B8B90D6097B}" type="slidenum">
              <a:rPr lang="de-DE" altLang="de-DE"/>
              <a:pPr/>
              <a:t>16</a:t>
            </a:fld>
            <a:endParaRPr lang="de-DE" altLang="de-DE"/>
          </a:p>
        </p:txBody>
      </p:sp>
    </p:spTree>
    <p:extLst>
      <p:ext uri="{BB962C8B-B14F-4D97-AF65-F5344CB8AC3E}">
        <p14:creationId xmlns:p14="http://schemas.microsoft.com/office/powerpoint/2010/main" val="1372926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27)</a:t>
            </a:r>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17</a:t>
            </a:fld>
            <a:endParaRPr lang="de-DE" dirty="0"/>
          </a:p>
        </p:txBody>
      </p:sp>
    </p:spTree>
    <p:extLst>
      <p:ext uri="{BB962C8B-B14F-4D97-AF65-F5344CB8AC3E}">
        <p14:creationId xmlns:p14="http://schemas.microsoft.com/office/powerpoint/2010/main" val="582513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Folienbildplatzhalter 1"/>
          <p:cNvSpPr>
            <a:spLocks noGrp="1" noRot="1" noChangeAspect="1" noTextEdit="1"/>
          </p:cNvSpPr>
          <p:nvPr>
            <p:ph type="sldImg"/>
          </p:nvPr>
        </p:nvSpPr>
        <p:spPr>
          <a:ln/>
        </p:spPr>
      </p:sp>
      <p:sp>
        <p:nvSpPr>
          <p:cNvPr id="3277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baseline="0" dirty="0"/>
          </a:p>
          <a:p>
            <a:r>
              <a:rPr lang="de-DE" altLang="de-DE" dirty="0"/>
              <a:t>Diese Wörterliste kann mit den Kindern gemeinsam erstellt werden (Vereinfachen der Sprache).</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dirty="0"/>
          </a:p>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28)</a:t>
            </a:r>
          </a:p>
        </p:txBody>
      </p:sp>
      <p:sp>
        <p:nvSpPr>
          <p:cNvPr id="3277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C6BB19B-18E9-49AA-AD1C-2C67D302F5C8}" type="slidenum">
              <a:rPr lang="de-DE" altLang="de-DE"/>
              <a:pPr/>
              <a:t>18</a:t>
            </a:fld>
            <a:endParaRPr lang="de-DE" altLang="de-DE"/>
          </a:p>
        </p:txBody>
      </p:sp>
    </p:spTree>
    <p:extLst>
      <p:ext uri="{BB962C8B-B14F-4D97-AF65-F5344CB8AC3E}">
        <p14:creationId xmlns:p14="http://schemas.microsoft.com/office/powerpoint/2010/main" val="19250943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olienbildplatzhalter 1"/>
          <p:cNvSpPr>
            <a:spLocks noGrp="1" noRot="1" noChangeAspect="1" noTextEdit="1"/>
          </p:cNvSpPr>
          <p:nvPr>
            <p:ph type="sldImg"/>
          </p:nvPr>
        </p:nvSpPr>
        <p:spPr>
          <a:ln/>
        </p:spPr>
      </p:sp>
      <p:sp>
        <p:nvSpPr>
          <p:cNvPr id="3481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Frage und Austausch dazu: Was könnten die Kinder alles markieren? Wie kann das erfolgen?</a:t>
            </a:r>
          </a:p>
          <a:p>
            <a:endParaRPr lang="de-DE" altLang="de-DE" dirty="0"/>
          </a:p>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30)</a:t>
            </a:r>
          </a:p>
        </p:txBody>
      </p:sp>
      <p:sp>
        <p:nvSpPr>
          <p:cNvPr id="3481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12116C2-9764-457A-90E1-78548C97E5DA}" type="slidenum">
              <a:rPr lang="de-DE" altLang="de-DE"/>
              <a:pPr/>
              <a:t>19</a:t>
            </a:fld>
            <a:endParaRPr lang="de-DE" altLang="de-DE"/>
          </a:p>
        </p:txBody>
      </p:sp>
    </p:spTree>
    <p:extLst>
      <p:ext uri="{BB962C8B-B14F-4D97-AF65-F5344CB8AC3E}">
        <p14:creationId xmlns:p14="http://schemas.microsoft.com/office/powerpoint/2010/main" val="10720475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Folienbildplatzhalter 1"/>
          <p:cNvSpPr>
            <a:spLocks noGrp="1" noRot="1" noChangeAspect="1" noTextEdit="1"/>
          </p:cNvSpPr>
          <p:nvPr>
            <p:ph type="sldImg"/>
          </p:nvPr>
        </p:nvSpPr>
        <p:spPr>
          <a:ln/>
        </p:spPr>
      </p:sp>
      <p:sp>
        <p:nvSpPr>
          <p:cNvPr id="3891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b="1" baseline="0" dirty="0"/>
              <a:t>Vorgehen:</a:t>
            </a:r>
          </a:p>
          <a:p>
            <a:r>
              <a:rPr lang="de-DE" altLang="de-DE" b="0" baseline="0" dirty="0"/>
              <a:t>Was auf dieser und den nachfolgenden Folien mit Kindern praktiziert wird, sollte davor zunächst mit den TN thematisiert werden (wichtige Angaben /unwichtige Angaben, Wahrheitswert prüfen,….).</a:t>
            </a:r>
          </a:p>
          <a:p>
            <a:endParaRPr lang="de-DE" altLang="de-DE" b="0" dirty="0"/>
          </a:p>
          <a:p>
            <a:r>
              <a:rPr lang="de-DE" altLang="de-DE" dirty="0"/>
              <a:t>Hinweis: Diese Arbeitsblätter sind gut geeignet, wenn mit den Kindern das Ausprobieren von Strategien bzw. das Ausbilden von Teilhandlungen Ziel des Unterrichts sein soll (Lernprinzip).</a:t>
            </a:r>
          </a:p>
          <a:p>
            <a:endParaRPr lang="de-DE" altLang="de-DE" dirty="0"/>
          </a:p>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34)</a:t>
            </a:r>
          </a:p>
        </p:txBody>
      </p:sp>
      <p:sp>
        <p:nvSpPr>
          <p:cNvPr id="3891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638A3F7-0786-4712-8C16-A6A6C94F1063}" type="slidenum">
              <a:rPr lang="de-DE" altLang="de-DE"/>
              <a:pPr/>
              <a:t>20</a:t>
            </a:fld>
            <a:endParaRPr lang="de-DE" altLang="de-DE"/>
          </a:p>
        </p:txBody>
      </p:sp>
    </p:spTree>
    <p:extLst>
      <p:ext uri="{BB962C8B-B14F-4D97-AF65-F5344CB8AC3E}">
        <p14:creationId xmlns:p14="http://schemas.microsoft.com/office/powerpoint/2010/main" val="5148703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Folienbildplatzhalter 1"/>
          <p:cNvSpPr>
            <a:spLocks noGrp="1" noRot="1" noChangeAspect="1" noTextEdit="1"/>
          </p:cNvSpPr>
          <p:nvPr>
            <p:ph type="sldImg"/>
          </p:nvPr>
        </p:nvSpPr>
        <p:spPr>
          <a:ln/>
        </p:spPr>
      </p:sp>
      <p:sp>
        <p:nvSpPr>
          <p:cNvPr id="3686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Zunächst erfolgen</a:t>
            </a:r>
            <a:r>
              <a:rPr lang="de-DE" altLang="de-DE" baseline="0" dirty="0"/>
              <a:t> </a:t>
            </a:r>
            <a:r>
              <a:rPr lang="de-DE" altLang="de-DE" dirty="0"/>
              <a:t>Markierung im Aufgabentext: Unterstreiche alle wichtigen Angaben rot und unwichtige grün!</a:t>
            </a:r>
          </a:p>
          <a:p>
            <a:r>
              <a:rPr lang="de-DE" altLang="de-DE" dirty="0"/>
              <a:t>Danach erfolgt eine Bewertung der Aussage.</a:t>
            </a:r>
          </a:p>
          <a:p>
            <a:endParaRPr lang="de-DE" altLang="de-DE" dirty="0"/>
          </a:p>
          <a:p>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3"/>
            </a:endParaRPr>
          </a:p>
          <a:p>
            <a:r>
              <a:rPr lang="de-DE" sz="1200" dirty="0">
                <a:latin typeface="Calibri" panose="020F0502020204030204" pitchFamily="34" charset="0"/>
                <a:cs typeface="Calibri" panose="020F0502020204030204" pitchFamily="34" charset="0"/>
              </a:rPr>
              <a:t>(siehe Präsentation-Texterschließungs- und Bearbeitungshilfen – Folie 37)</a:t>
            </a:r>
          </a:p>
        </p:txBody>
      </p:sp>
      <p:sp>
        <p:nvSpPr>
          <p:cNvPr id="3686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1A371AB-445E-46AC-845A-04C338FAB836}" type="slidenum">
              <a:rPr lang="de-DE" altLang="de-DE"/>
              <a:pPr/>
              <a:t>21</a:t>
            </a:fld>
            <a:endParaRPr lang="de-DE" altLang="de-DE"/>
          </a:p>
        </p:txBody>
      </p:sp>
    </p:spTree>
    <p:extLst>
      <p:ext uri="{BB962C8B-B14F-4D97-AF65-F5344CB8AC3E}">
        <p14:creationId xmlns:p14="http://schemas.microsoft.com/office/powerpoint/2010/main" val="12136864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Folienbildplatzhalter 1"/>
          <p:cNvSpPr>
            <a:spLocks noGrp="1" noRot="1" noChangeAspect="1" noTextEdit="1"/>
          </p:cNvSpPr>
          <p:nvPr>
            <p:ph type="sldImg"/>
          </p:nvPr>
        </p:nvSpPr>
        <p:spPr>
          <a:ln/>
        </p:spPr>
      </p:sp>
      <p:sp>
        <p:nvSpPr>
          <p:cNvPr id="3891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Hinweis: Diese Arbeitsblätter sind gut geeignet, wenn mit den Kindern das Ausprobieren von Strategien bzw. das Ausbilden von Teilhandlungen Ziel des Unterrichts sein soll (Lernprinzip).</a:t>
            </a:r>
          </a:p>
          <a:p>
            <a:endParaRPr lang="de-DE" altLang="de-DE" dirty="0"/>
          </a:p>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35)</a:t>
            </a:r>
          </a:p>
        </p:txBody>
      </p:sp>
      <p:sp>
        <p:nvSpPr>
          <p:cNvPr id="3891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638A3F7-0786-4712-8C16-A6A6C94F1063}" type="slidenum">
              <a:rPr lang="de-DE" altLang="de-DE"/>
              <a:pPr/>
              <a:t>22</a:t>
            </a:fld>
            <a:endParaRPr lang="de-DE" altLang="de-DE"/>
          </a:p>
        </p:txBody>
      </p:sp>
    </p:spTree>
    <p:extLst>
      <p:ext uri="{BB962C8B-B14F-4D97-AF65-F5344CB8AC3E}">
        <p14:creationId xmlns:p14="http://schemas.microsoft.com/office/powerpoint/2010/main" val="1627763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a:t>
            </a:fld>
            <a:endParaRPr lang="de-DE" dirty="0"/>
          </a:p>
        </p:txBody>
      </p:sp>
    </p:spTree>
    <p:extLst>
      <p:ext uri="{BB962C8B-B14F-4D97-AF65-F5344CB8AC3E}">
        <p14:creationId xmlns:p14="http://schemas.microsoft.com/office/powerpoint/2010/main" val="787964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Folienbildplatzhalter 1"/>
          <p:cNvSpPr>
            <a:spLocks noGrp="1" noRot="1" noChangeAspect="1" noTextEdit="1"/>
          </p:cNvSpPr>
          <p:nvPr>
            <p:ph type="sldImg"/>
          </p:nvPr>
        </p:nvSpPr>
        <p:spPr>
          <a:ln/>
        </p:spPr>
      </p:sp>
      <p:sp>
        <p:nvSpPr>
          <p:cNvPr id="4096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dirty="0"/>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dirty="0"/>
          </a:p>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39)</a:t>
            </a:r>
          </a:p>
          <a:p>
            <a:endParaRPr lang="de-DE" altLang="de-DE" dirty="0"/>
          </a:p>
        </p:txBody>
      </p:sp>
      <p:sp>
        <p:nvSpPr>
          <p:cNvPr id="4096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3CC1294-4263-49E2-9D04-0B22B61E819D}" type="slidenum">
              <a:rPr lang="de-DE" altLang="de-DE"/>
              <a:pPr/>
              <a:t>23</a:t>
            </a:fld>
            <a:endParaRPr lang="de-DE" altLang="de-DE"/>
          </a:p>
        </p:txBody>
      </p:sp>
    </p:spTree>
    <p:extLst>
      <p:ext uri="{BB962C8B-B14F-4D97-AF65-F5344CB8AC3E}">
        <p14:creationId xmlns:p14="http://schemas.microsoft.com/office/powerpoint/2010/main" val="10226459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Folienbildplatzhalter 1"/>
          <p:cNvSpPr>
            <a:spLocks noGrp="1" noRot="1" noChangeAspect="1" noTextEdit="1"/>
          </p:cNvSpPr>
          <p:nvPr>
            <p:ph type="sldImg"/>
          </p:nvPr>
        </p:nvSpPr>
        <p:spPr>
          <a:ln/>
        </p:spPr>
      </p:sp>
      <p:sp>
        <p:nvSpPr>
          <p:cNvPr id="4096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Diese Fragen können Kindern helfen, denen es noch schwerfällt, sich mit dem Sachverhalt selbständig auseinander zu setzen.</a:t>
            </a:r>
          </a:p>
          <a:p>
            <a:endParaRPr lang="de-DE" altLang="de-DE" dirty="0"/>
          </a:p>
          <a:p>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3"/>
            </a:endParaRPr>
          </a:p>
          <a:p>
            <a:r>
              <a:rPr lang="de-DE" sz="1200" dirty="0">
                <a:latin typeface="Calibri" panose="020F0502020204030204" pitchFamily="34" charset="0"/>
                <a:cs typeface="Calibri" panose="020F0502020204030204" pitchFamily="34" charset="0"/>
              </a:rPr>
              <a:t>(siehe Präsentation-Texterschließungs- und Bearbeitungshilfen – Folie 40)</a:t>
            </a:r>
          </a:p>
        </p:txBody>
      </p:sp>
      <p:sp>
        <p:nvSpPr>
          <p:cNvPr id="4096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3CC1294-4263-49E2-9D04-0B22B61E819D}" type="slidenum">
              <a:rPr lang="de-DE" altLang="de-DE"/>
              <a:pPr/>
              <a:t>24</a:t>
            </a:fld>
            <a:endParaRPr lang="de-DE" altLang="de-DE"/>
          </a:p>
        </p:txBody>
      </p:sp>
    </p:spTree>
    <p:extLst>
      <p:ext uri="{BB962C8B-B14F-4D97-AF65-F5344CB8AC3E}">
        <p14:creationId xmlns:p14="http://schemas.microsoft.com/office/powerpoint/2010/main" val="12991572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Folienbildplatzhalter 1"/>
          <p:cNvSpPr>
            <a:spLocks noGrp="1" noRot="1" noChangeAspect="1" noTextEdit="1"/>
          </p:cNvSpPr>
          <p:nvPr>
            <p:ph type="sldImg"/>
          </p:nvPr>
        </p:nvSpPr>
        <p:spPr>
          <a:ln/>
        </p:spPr>
      </p:sp>
      <p:sp>
        <p:nvSpPr>
          <p:cNvPr id="4301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Auch hier können Kinder sicherlich den Text selbst vereinfachen, aber anderen Kindern kann dieser umstrukturierte Text helfen.</a:t>
            </a:r>
          </a:p>
          <a:p>
            <a:endParaRPr lang="de-DE" altLang="de-DE" sz="1200" u="sng" dirty="0">
              <a:solidFill>
                <a:srgbClr val="327A86"/>
              </a:solidFill>
              <a:latin typeface="Calibri" pitchFamily="34" charset="0"/>
              <a:cs typeface="Calibri" pitchFamily="34" charset="0"/>
            </a:endParaRPr>
          </a:p>
          <a:p>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3"/>
            </a:endParaRPr>
          </a:p>
          <a:p>
            <a:r>
              <a:rPr lang="de-DE" sz="1200" dirty="0">
                <a:latin typeface="Calibri" panose="020F0502020204030204" pitchFamily="34" charset="0"/>
                <a:cs typeface="Calibri" panose="020F0502020204030204" pitchFamily="34" charset="0"/>
              </a:rPr>
              <a:t>(siehe Präsentation-Texterschließungs- und Bearbeitungshilfen – Folie 50)</a:t>
            </a:r>
          </a:p>
          <a:p>
            <a:endParaRPr lang="de-DE" altLang="de-DE" dirty="0"/>
          </a:p>
        </p:txBody>
      </p:sp>
      <p:sp>
        <p:nvSpPr>
          <p:cNvPr id="4301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0B18B1A-9D5D-4D78-B075-64BB5301186A}" type="slidenum">
              <a:rPr lang="de-DE" altLang="de-DE"/>
              <a:pPr/>
              <a:t>25</a:t>
            </a:fld>
            <a:endParaRPr lang="de-DE" altLang="de-DE"/>
          </a:p>
        </p:txBody>
      </p:sp>
    </p:spTree>
    <p:extLst>
      <p:ext uri="{BB962C8B-B14F-4D97-AF65-F5344CB8AC3E}">
        <p14:creationId xmlns:p14="http://schemas.microsoft.com/office/powerpoint/2010/main" val="2881568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Folienbildplatzhalter 1"/>
          <p:cNvSpPr>
            <a:spLocks noGrp="1" noRot="1" noChangeAspect="1" noTextEdit="1"/>
          </p:cNvSpPr>
          <p:nvPr>
            <p:ph type="sldImg"/>
          </p:nvPr>
        </p:nvSpPr>
        <p:spPr>
          <a:ln/>
        </p:spPr>
      </p:sp>
      <p:sp>
        <p:nvSpPr>
          <p:cNvPr id="4505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Ebenso kann das Zuordnen Kindern helfen, die kaum in der Lage sind, selbst einen vereinfachten Text zu formulieren bzw. sehr langsam im Aufschreiben sind. </a:t>
            </a:r>
          </a:p>
          <a:p>
            <a:endParaRPr lang="de-DE" altLang="de-DE" dirty="0"/>
          </a:p>
          <a:p>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3"/>
            </a:endParaRPr>
          </a:p>
          <a:p>
            <a:r>
              <a:rPr lang="de-DE" sz="1200" dirty="0">
                <a:latin typeface="Calibri" panose="020F0502020204030204" pitchFamily="34" charset="0"/>
                <a:cs typeface="Calibri" panose="020F0502020204030204" pitchFamily="34" charset="0"/>
              </a:rPr>
              <a:t>(siehe Präsentation-Texterschließungs- und Bearbeitungshilfen – Folie 49)</a:t>
            </a:r>
          </a:p>
          <a:p>
            <a:endParaRPr lang="de-DE" altLang="de-DE" dirty="0"/>
          </a:p>
          <a:p>
            <a:endParaRPr lang="de-DE" altLang="de-DE" dirty="0"/>
          </a:p>
        </p:txBody>
      </p:sp>
      <p:sp>
        <p:nvSpPr>
          <p:cNvPr id="4505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51E1ACF9-3A63-4195-86CE-55DE433A10F7}" type="slidenum">
              <a:rPr lang="de-DE" altLang="de-DE"/>
              <a:pPr/>
              <a:t>26</a:t>
            </a:fld>
            <a:endParaRPr lang="de-DE" altLang="de-DE"/>
          </a:p>
        </p:txBody>
      </p:sp>
    </p:spTree>
    <p:extLst>
      <p:ext uri="{BB962C8B-B14F-4D97-AF65-F5344CB8AC3E}">
        <p14:creationId xmlns:p14="http://schemas.microsoft.com/office/powerpoint/2010/main" val="4768564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Folienbildplatzhalter 1"/>
          <p:cNvSpPr>
            <a:spLocks noGrp="1" noRot="1" noChangeAspect="1" noTextEdit="1"/>
          </p:cNvSpPr>
          <p:nvPr>
            <p:ph type="sldImg"/>
          </p:nvPr>
        </p:nvSpPr>
        <p:spPr>
          <a:ln/>
        </p:spPr>
      </p:sp>
      <p:sp>
        <p:nvSpPr>
          <p:cNvPr id="4710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dirty="0"/>
              <a:t>Diese Aufgabe eignet sich u.a. besonders für ein vielfältiges Finden und Formulieren von Fragen. Das Bearbeiten solch einer Aufgabe kann auch mal im Unterrichtsgespräch (frontal) erfolgen. Zur</a:t>
            </a:r>
            <a:r>
              <a:rPr lang="de-DE" altLang="de-DE" baseline="0" dirty="0"/>
              <a:t> Auswahl der Stichwörter kann man über das Gespräch zu den in dem Text dargestellten Informationen kommen. Nachfolgend können dann mit den Stichwörtern und dem Text entsprechende Fragen formuliert werden.</a:t>
            </a:r>
            <a:endParaRPr lang="de-DE" altLang="de-DE" dirty="0"/>
          </a:p>
          <a:p>
            <a:endParaRPr lang="de-DE" altLang="de-DE" dirty="0"/>
          </a:p>
          <a:p>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3"/>
            </a:endParaRPr>
          </a:p>
          <a:p>
            <a:r>
              <a:rPr lang="de-DE" sz="1200" dirty="0">
                <a:latin typeface="Calibri" panose="020F0502020204030204" pitchFamily="34" charset="0"/>
                <a:cs typeface="Calibri" panose="020F0502020204030204" pitchFamily="34" charset="0"/>
              </a:rPr>
              <a:t>(siehe Präsentation-Texterschließungs- und Bearbeitungshilfen – Folie 52)</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dirty="0"/>
          </a:p>
        </p:txBody>
      </p:sp>
      <p:sp>
        <p:nvSpPr>
          <p:cNvPr id="4710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054FB353-089C-43C7-85D1-55EAE674B9C4}" type="slidenum">
              <a:rPr lang="de-DE" altLang="de-DE"/>
              <a:pPr/>
              <a:t>27</a:t>
            </a:fld>
            <a:endParaRPr lang="de-DE" altLang="de-DE"/>
          </a:p>
        </p:txBody>
      </p:sp>
    </p:spTree>
    <p:extLst>
      <p:ext uri="{BB962C8B-B14F-4D97-AF65-F5344CB8AC3E}">
        <p14:creationId xmlns:p14="http://schemas.microsoft.com/office/powerpoint/2010/main" val="1180736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dirty="0"/>
              <a:t>PIK AS – Modul 7.4 – Aufgabenbeispiel 6 – Strecke</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dirty="0"/>
          </a:p>
          <a:p>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3"/>
            </a:endParaRPr>
          </a:p>
          <a:p>
            <a:r>
              <a:rPr lang="de-DE" sz="1200" dirty="0">
                <a:latin typeface="Calibri" panose="020F0502020204030204" pitchFamily="34" charset="0"/>
                <a:cs typeface="Calibri" panose="020F0502020204030204" pitchFamily="34" charset="0"/>
              </a:rPr>
              <a:t>(siehe Präsentation-Texterschließungs- und Bearbeitungshilfen – Folie 54)</a:t>
            </a:r>
          </a:p>
          <a:p>
            <a:endParaRPr lang="de-DE" altLang="de-DE" dirty="0"/>
          </a:p>
          <a:p>
            <a:endParaRPr lang="de-DE" i="1"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28</a:t>
            </a:fld>
            <a:endParaRPr lang="de-DE" dirty="0"/>
          </a:p>
        </p:txBody>
      </p:sp>
    </p:spTree>
    <p:extLst>
      <p:ext uri="{BB962C8B-B14F-4D97-AF65-F5344CB8AC3E}">
        <p14:creationId xmlns:p14="http://schemas.microsoft.com/office/powerpoint/2010/main" val="1886600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dirty="0"/>
          </a:p>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55)</a:t>
            </a:r>
          </a:p>
          <a:p>
            <a:endParaRPr lang="de-DE" altLang="de-DE" dirty="0"/>
          </a:p>
          <a:p>
            <a:endParaRPr lang="de-DE" i="1"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29</a:t>
            </a:fld>
            <a:endParaRPr lang="de-DE" dirty="0"/>
          </a:p>
        </p:txBody>
      </p:sp>
    </p:spTree>
    <p:extLst>
      <p:ext uri="{BB962C8B-B14F-4D97-AF65-F5344CB8AC3E}">
        <p14:creationId xmlns:p14="http://schemas.microsoft.com/office/powerpoint/2010/main" val="112280744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30</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Folienbildplatzhalter 1"/>
          <p:cNvSpPr>
            <a:spLocks noGrp="1" noRot="1" noChangeAspect="1" noTextEdit="1"/>
          </p:cNvSpPr>
          <p:nvPr>
            <p:ph type="sldImg"/>
          </p:nvPr>
        </p:nvSpPr>
        <p:spPr>
          <a:ln/>
        </p:spPr>
      </p:sp>
      <p:sp>
        <p:nvSpPr>
          <p:cNvPr id="5017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b="0" i="0" dirty="0"/>
              <a:t>Grafische Bearbeitungshilfen werden häufig nicht genutzt.</a:t>
            </a:r>
            <a:endParaRPr lang="de-DE" altLang="de-DE" i="0" dirty="0"/>
          </a:p>
          <a:p>
            <a:r>
              <a:rPr lang="de-DE" altLang="de-DE" i="0" dirty="0"/>
              <a:t>Die</a:t>
            </a:r>
            <a:r>
              <a:rPr lang="de-DE" altLang="de-DE" i="0" baseline="0" dirty="0"/>
              <a:t> </a:t>
            </a:r>
            <a:r>
              <a:rPr lang="de-DE" altLang="de-DE" i="0" dirty="0"/>
              <a:t>Aussagen bedeuten: nicht nur Hilfe sondern auch Entwicklung von Strategien</a:t>
            </a:r>
          </a:p>
          <a:p>
            <a:r>
              <a:rPr lang="de-DE" altLang="de-DE" dirty="0"/>
              <a:t>Wenn Kinder beim Planen des Lösungsprozesses Schwierigkeiten haben, können grafische Bearbeitungshilfen sehr nützlich sein. Auch sie dienen der Entwicklung der Methodenkompetenz und damit den Problemlösefähigkeiten. (Lernprinzip).</a:t>
            </a:r>
            <a:r>
              <a:rPr lang="de-DE" altLang="de-DE" b="0" i="0" baseline="0" dirty="0"/>
              <a:t> Wie man das erlernt werden kann vgl. auch Barbara Ott (2016)</a:t>
            </a:r>
            <a:endParaRPr lang="de-DE" altLang="de-DE" dirty="0"/>
          </a:p>
        </p:txBody>
      </p:sp>
      <p:sp>
        <p:nvSpPr>
          <p:cNvPr id="5017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000">
                <a:solidFill>
                  <a:schemeClr val="tx1"/>
                </a:solidFill>
                <a:latin typeface="Calibri" panose="020F0502020204030204" pitchFamily="34" charset="0"/>
                <a:ea typeface="MS PGothic" panose="020B0600070205080204" pitchFamily="34" charset="-128"/>
              </a:defRPr>
            </a:lvl1pPr>
            <a:lvl2pPr marL="749859" indent="-288407">
              <a:spcBef>
                <a:spcPct val="30000"/>
              </a:spcBef>
              <a:defRPr sz="1000">
                <a:solidFill>
                  <a:schemeClr val="tx1"/>
                </a:solidFill>
                <a:latin typeface="Calibri" panose="020F0502020204030204" pitchFamily="34" charset="0"/>
                <a:ea typeface="MS PGothic" panose="020B0600070205080204" pitchFamily="34" charset="-128"/>
              </a:defRPr>
            </a:lvl2pPr>
            <a:lvl3pPr marL="1153630" indent="-230726">
              <a:spcBef>
                <a:spcPct val="30000"/>
              </a:spcBef>
              <a:defRPr sz="1000">
                <a:solidFill>
                  <a:schemeClr val="tx1"/>
                </a:solidFill>
                <a:latin typeface="Calibri" panose="020F0502020204030204" pitchFamily="34" charset="0"/>
                <a:ea typeface="MS PGothic" panose="020B0600070205080204" pitchFamily="34" charset="-128"/>
              </a:defRPr>
            </a:lvl3pPr>
            <a:lvl4pPr marL="1615082" indent="-230726">
              <a:spcBef>
                <a:spcPct val="30000"/>
              </a:spcBef>
              <a:defRPr sz="1000">
                <a:solidFill>
                  <a:schemeClr val="tx1"/>
                </a:solidFill>
                <a:latin typeface="Calibri" panose="020F0502020204030204" pitchFamily="34" charset="0"/>
                <a:ea typeface="MS PGothic" panose="020B0600070205080204" pitchFamily="34" charset="-128"/>
              </a:defRPr>
            </a:lvl4pPr>
            <a:lvl5pPr marL="2076534" indent="-230726">
              <a:spcBef>
                <a:spcPct val="30000"/>
              </a:spcBef>
              <a:defRPr sz="1000">
                <a:solidFill>
                  <a:schemeClr val="tx1"/>
                </a:solidFill>
                <a:latin typeface="Calibri" panose="020F0502020204030204" pitchFamily="34" charset="0"/>
                <a:ea typeface="MS PGothic" panose="020B0600070205080204" pitchFamily="34" charset="-128"/>
              </a:defRPr>
            </a:lvl5pPr>
            <a:lvl6pPr marL="2537986"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6pPr>
            <a:lvl7pPr marL="2999438"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7pPr>
            <a:lvl8pPr marL="3460890"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8pPr>
            <a:lvl9pPr marL="3922342"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9pPr>
          </a:lstStyle>
          <a:p>
            <a:pPr>
              <a:spcBef>
                <a:spcPct val="50000"/>
              </a:spcBef>
            </a:pPr>
            <a:fld id="{7F15F516-C0D4-4E4A-B78B-CC369E8806FA}" type="slidenum">
              <a:rPr lang="de-DE" altLang="de-DE" sz="1200">
                <a:latin typeface="Verdana" panose="020B0604030504040204" pitchFamily="34" charset="0"/>
              </a:rPr>
              <a:pPr>
                <a:spcBef>
                  <a:spcPct val="50000"/>
                </a:spcBef>
              </a:pPr>
              <a:t>31</a:t>
            </a:fld>
            <a:endParaRPr lang="de-DE" altLang="de-DE" sz="1200" dirty="0">
              <a:latin typeface="Verdana" panose="020B0604030504040204" pitchFamily="34" charset="0"/>
            </a:endParaRPr>
          </a:p>
        </p:txBody>
      </p:sp>
    </p:spTree>
    <p:extLst>
      <p:ext uri="{BB962C8B-B14F-4D97-AF65-F5344CB8AC3E}">
        <p14:creationId xmlns:p14="http://schemas.microsoft.com/office/powerpoint/2010/main" val="7561954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Folienbildplatzhalter 1"/>
          <p:cNvSpPr>
            <a:spLocks noGrp="1" noRot="1" noChangeAspect="1" noTextEdit="1"/>
          </p:cNvSpPr>
          <p:nvPr>
            <p:ph type="sldImg"/>
          </p:nvPr>
        </p:nvSpPr>
        <p:spPr>
          <a:ln/>
        </p:spPr>
      </p:sp>
      <p:sp>
        <p:nvSpPr>
          <p:cNvPr id="5222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b="0" dirty="0"/>
              <a:t>Hier</a:t>
            </a:r>
            <a:r>
              <a:rPr lang="de-DE" altLang="de-DE" b="0" baseline="0" dirty="0"/>
              <a:t> können die TN zuerst über mögliche (unterschiedliche)  Bearbeitungshilfen diskutieren und im Anschluss daran über Eigenproduktionen  von Kindern reflektieren.</a:t>
            </a:r>
            <a:endParaRPr lang="de-DE" altLang="de-DE" b="0" dirty="0"/>
          </a:p>
          <a:p>
            <a:endParaRPr lang="de-DE" altLang="de-DE" dirty="0"/>
          </a:p>
          <a:p>
            <a:r>
              <a:rPr lang="de-DE" altLang="de-DE" dirty="0"/>
              <a:t>Es folgen jetzt praxiserprobte Bearbeitungshilfen.</a:t>
            </a:r>
          </a:p>
          <a:p>
            <a:endParaRPr lang="de-DE" altLang="de-DE" dirty="0"/>
          </a:p>
          <a:p>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3"/>
            </a:endParaRPr>
          </a:p>
          <a:p>
            <a:r>
              <a:rPr lang="de-DE" sz="1200" dirty="0">
                <a:latin typeface="Calibri" panose="020F0502020204030204" pitchFamily="34" charset="0"/>
                <a:cs typeface="Calibri" panose="020F0502020204030204" pitchFamily="34" charset="0"/>
              </a:rPr>
              <a:t>(siehe Präsentation-Texterschließungs- und Bearbeitungshilfen – Folie 63)</a:t>
            </a:r>
          </a:p>
          <a:p>
            <a:endParaRPr lang="de-DE" altLang="de-DE" dirty="0"/>
          </a:p>
        </p:txBody>
      </p:sp>
      <p:sp>
        <p:nvSpPr>
          <p:cNvPr id="5222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F5E268D-FAB6-4BB5-914D-31B4AA435CCB}" type="slidenum">
              <a:rPr lang="de-DE" altLang="de-DE"/>
              <a:pPr/>
              <a:t>32</a:t>
            </a:fld>
            <a:endParaRPr lang="de-DE" altLang="de-DE"/>
          </a:p>
        </p:txBody>
      </p:sp>
    </p:spTree>
    <p:extLst>
      <p:ext uri="{BB962C8B-B14F-4D97-AF65-F5344CB8AC3E}">
        <p14:creationId xmlns:p14="http://schemas.microsoft.com/office/powerpoint/2010/main" val="568285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Siehe Steckbrief-Datei</a:t>
            </a:r>
          </a:p>
        </p:txBody>
      </p:sp>
      <p:sp>
        <p:nvSpPr>
          <p:cNvPr id="4" name="Foliennummernplatzhalter 3"/>
          <p:cNvSpPr>
            <a:spLocks noGrp="1"/>
          </p:cNvSpPr>
          <p:nvPr>
            <p:ph type="sldNum" sz="quarter" idx="10"/>
          </p:nvPr>
        </p:nvSpPr>
        <p:spPr/>
        <p:txBody>
          <a:bodyPr/>
          <a:lstStyle/>
          <a:p>
            <a:fld id="{FAF12454-57A3-5346-8AD1-8A7E704F94A5}" type="slidenum">
              <a:rPr lang="de-DE" smtClean="0"/>
              <a:pPr/>
              <a:t>5</a:t>
            </a:fld>
            <a:endParaRPr lang="de-DE" dirty="0"/>
          </a:p>
        </p:txBody>
      </p:sp>
    </p:spTree>
    <p:extLst>
      <p:ext uri="{BB962C8B-B14F-4D97-AF65-F5344CB8AC3E}">
        <p14:creationId xmlns:p14="http://schemas.microsoft.com/office/powerpoint/2010/main" val="1751977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Folienbildplatzhalter 1"/>
          <p:cNvSpPr>
            <a:spLocks noGrp="1" noRot="1" noChangeAspect="1" noTextEdit="1"/>
          </p:cNvSpPr>
          <p:nvPr>
            <p:ph type="sldImg"/>
          </p:nvPr>
        </p:nvSpPr>
        <p:spPr>
          <a:ln/>
        </p:spPr>
      </p:sp>
      <p:sp>
        <p:nvSpPr>
          <p:cNvPr id="5427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b="0" baseline="0" dirty="0"/>
              <a:t>Gegebenenfalls muss man mit den TN erst einmal das Format Rechendreiecke besprechen, damit klar wird, wann und  wie das als Hilfe genutzt werden kann</a:t>
            </a:r>
            <a:endParaRPr lang="de-DE" altLang="de-DE" b="0" dirty="0"/>
          </a:p>
          <a:p>
            <a:endParaRPr lang="de-DE" altLang="de-DE" dirty="0"/>
          </a:p>
          <a:p>
            <a:r>
              <a:rPr lang="de-DE" altLang="de-DE" dirty="0"/>
              <a:t>Der Zugang zu dieser Hilfe kann mit den Kindern auch gemeinsam besprochen werden. Haben die Kinder bereits Erfahrungen mit dieser Bearbeitungshilfe gesammelt, reicht  eventuell auch der strategische</a:t>
            </a:r>
            <a:r>
              <a:rPr lang="de-DE" altLang="de-DE" baseline="0" dirty="0"/>
              <a:t> </a:t>
            </a:r>
            <a:r>
              <a:rPr lang="de-DE" altLang="de-DE" dirty="0"/>
              <a:t>Impuls: „Nutze ein Rechendreieck!“ aus. </a:t>
            </a:r>
          </a:p>
          <a:p>
            <a:endParaRPr lang="de-DE" altLang="de-DE" dirty="0"/>
          </a:p>
          <a:p>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3"/>
            </a:endParaRPr>
          </a:p>
          <a:p>
            <a:r>
              <a:rPr lang="de-DE" sz="1200" dirty="0">
                <a:latin typeface="Calibri" panose="020F0502020204030204" pitchFamily="34" charset="0"/>
                <a:cs typeface="Calibri" panose="020F0502020204030204" pitchFamily="34" charset="0"/>
              </a:rPr>
              <a:t>(siehe Präsentation-Texterschließungs- und Bearbeitungshilfen – Folie 65)</a:t>
            </a:r>
          </a:p>
          <a:p>
            <a:endParaRPr lang="de-DE" altLang="de-DE" dirty="0"/>
          </a:p>
        </p:txBody>
      </p:sp>
      <p:sp>
        <p:nvSpPr>
          <p:cNvPr id="5427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698E875-9389-4825-9752-6ED156778828}" type="slidenum">
              <a:rPr lang="de-DE" altLang="de-DE"/>
              <a:pPr/>
              <a:t>33</a:t>
            </a:fld>
            <a:endParaRPr lang="de-DE" altLang="de-DE"/>
          </a:p>
        </p:txBody>
      </p:sp>
    </p:spTree>
    <p:extLst>
      <p:ext uri="{BB962C8B-B14F-4D97-AF65-F5344CB8AC3E}">
        <p14:creationId xmlns:p14="http://schemas.microsoft.com/office/powerpoint/2010/main" val="130670419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Folienbildplatzhalter 1"/>
          <p:cNvSpPr>
            <a:spLocks noGrp="1" noRot="1" noChangeAspect="1" noTextEdit="1"/>
          </p:cNvSpPr>
          <p:nvPr>
            <p:ph type="sldImg"/>
          </p:nvPr>
        </p:nvSpPr>
        <p:spPr>
          <a:ln/>
        </p:spPr>
      </p:sp>
      <p:sp>
        <p:nvSpPr>
          <p:cNvPr id="5632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Eine inhaltlich-strategische Hilfe könnte der Auftrag. „ Zeichne ein,…“ sein. </a:t>
            </a:r>
          </a:p>
          <a:p>
            <a:r>
              <a:rPr lang="de-DE" altLang="de-DE" dirty="0"/>
              <a:t>Eine reine inhaltliche Hilfe wären dann die Aufgabenstellung und die vorstrukturierte Skizze. </a:t>
            </a:r>
          </a:p>
          <a:p>
            <a:endParaRPr lang="de-DE" altLang="de-DE" sz="1200" u="sng" dirty="0">
              <a:solidFill>
                <a:srgbClr val="327A86"/>
              </a:solidFill>
              <a:latin typeface="Calibri" pitchFamily="34" charset="0"/>
              <a:cs typeface="Calibri" pitchFamily="34" charset="0"/>
            </a:endParaRPr>
          </a:p>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67)</a:t>
            </a:r>
          </a:p>
          <a:p>
            <a:endParaRPr lang="de-DE" altLang="de-DE" b="0" i="0" dirty="0"/>
          </a:p>
        </p:txBody>
      </p:sp>
      <p:sp>
        <p:nvSpPr>
          <p:cNvPr id="5632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1995D86B-2427-487A-8191-6B804AA88D52}" type="slidenum">
              <a:rPr lang="de-DE" altLang="de-DE"/>
              <a:pPr/>
              <a:t>34</a:t>
            </a:fld>
            <a:endParaRPr lang="de-DE" altLang="de-DE"/>
          </a:p>
        </p:txBody>
      </p:sp>
    </p:spTree>
    <p:extLst>
      <p:ext uri="{BB962C8B-B14F-4D97-AF65-F5344CB8AC3E}">
        <p14:creationId xmlns:p14="http://schemas.microsoft.com/office/powerpoint/2010/main" val="16096143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dirty="0"/>
              <a:t>Hier handelt es sich um eine </a:t>
            </a:r>
            <a:r>
              <a:rPr lang="de-DE" altLang="de-DE" baseline="0" dirty="0"/>
              <a:t>bereits erstellter Bearbeitungshilfe, zu der Kinder mögliche Aufgaben formulieren können.</a:t>
            </a:r>
            <a:endParaRPr lang="de-DE" altLang="de-DE" dirty="0"/>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dirty="0"/>
          </a:p>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69)</a:t>
            </a:r>
          </a:p>
        </p:txBody>
      </p:sp>
      <p:sp>
        <p:nvSpPr>
          <p:cNvPr id="4" name="Foliennummernplatzhalter 3"/>
          <p:cNvSpPr>
            <a:spLocks noGrp="1"/>
          </p:cNvSpPr>
          <p:nvPr>
            <p:ph type="sldNum" sz="quarter" idx="10"/>
          </p:nvPr>
        </p:nvSpPr>
        <p:spPr/>
        <p:txBody>
          <a:bodyPr/>
          <a:lstStyle/>
          <a:p>
            <a:fld id="{FAF12454-57A3-5346-8AD1-8A7E704F94A5}" type="slidenum">
              <a:rPr lang="de-DE" smtClean="0"/>
              <a:pPr/>
              <a:t>35</a:t>
            </a:fld>
            <a:endParaRPr lang="de-DE" dirty="0"/>
          </a:p>
        </p:txBody>
      </p:sp>
    </p:spTree>
    <p:extLst>
      <p:ext uri="{BB962C8B-B14F-4D97-AF65-F5344CB8AC3E}">
        <p14:creationId xmlns:p14="http://schemas.microsoft.com/office/powerpoint/2010/main" val="9366438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Folienbildplatzhalter 1"/>
          <p:cNvSpPr>
            <a:spLocks noGrp="1" noRot="1" noChangeAspect="1" noTextEdit="1"/>
          </p:cNvSpPr>
          <p:nvPr>
            <p:ph type="sldImg"/>
          </p:nvPr>
        </p:nvSpPr>
        <p:spPr>
          <a:ln/>
        </p:spPr>
      </p:sp>
      <p:sp>
        <p:nvSpPr>
          <p:cNvPr id="5939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Nutzung</a:t>
            </a:r>
            <a:r>
              <a:rPr lang="de-DE" altLang="de-DE" baseline="0" dirty="0"/>
              <a:t> von grafischen Bearbeitungshilfen:</a:t>
            </a:r>
          </a:p>
          <a:p>
            <a:r>
              <a:rPr lang="de-DE" altLang="de-DE" dirty="0"/>
              <a:t>Die Daten rechts wurden von Kindern selbst erkundet. Es kann der Frage nachgegangen werden: Kann das stimmen (Unterscheidung im Alter der Erwachsenen?)</a:t>
            </a:r>
          </a:p>
          <a:p>
            <a:endParaRPr lang="de-DE" altLang="de-DE" sz="1200" u="sng" dirty="0">
              <a:solidFill>
                <a:srgbClr val="327A86"/>
              </a:solidFill>
              <a:latin typeface="Calibri" pitchFamily="34" charset="0"/>
              <a:cs typeface="Calibri" pitchFamily="34" charset="0"/>
            </a:endParaRPr>
          </a:p>
          <a:p>
            <a:r>
              <a:rPr lang="de-DE" altLang="de-DE" sz="1200" u="sng" dirty="0">
                <a:solidFill>
                  <a:srgbClr val="327A86"/>
                </a:solidFill>
                <a:latin typeface="Calibri" pitchFamily="34" charset="0"/>
                <a:cs typeface="Calibri" pitchFamily="34" charset="0"/>
              </a:rPr>
              <a:t>https://pikas.dzlm.de/node/707</a:t>
            </a:r>
          </a:p>
          <a:p>
            <a:r>
              <a:rPr lang="de-DE" sz="1200" dirty="0">
                <a:latin typeface="Calibri" panose="020F0502020204030204" pitchFamily="34" charset="0"/>
                <a:cs typeface="Calibri" panose="020F0502020204030204" pitchFamily="34" charset="0"/>
              </a:rPr>
              <a:t>(siehe Präsentation-Texterschließungs- und Bearbeitungshilfen – Folie 72)</a:t>
            </a:r>
          </a:p>
          <a:p>
            <a:endParaRPr lang="de-DE" altLang="de-DE" dirty="0"/>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dirty="0"/>
          </a:p>
          <a:p>
            <a:endParaRPr lang="de-DE" altLang="de-DE" dirty="0"/>
          </a:p>
          <a:p>
            <a:endParaRPr lang="de-DE" altLang="de-DE" dirty="0"/>
          </a:p>
        </p:txBody>
      </p:sp>
      <p:sp>
        <p:nvSpPr>
          <p:cNvPr id="5939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42A14E53-A380-4DE9-8B9E-D17CED2FF0A6}" type="slidenum">
              <a:rPr lang="de-DE" altLang="de-DE"/>
              <a:pPr/>
              <a:t>36</a:t>
            </a:fld>
            <a:endParaRPr lang="de-DE" altLang="de-DE"/>
          </a:p>
        </p:txBody>
      </p:sp>
    </p:spTree>
    <p:extLst>
      <p:ext uri="{BB962C8B-B14F-4D97-AF65-F5344CB8AC3E}">
        <p14:creationId xmlns:p14="http://schemas.microsoft.com/office/powerpoint/2010/main" val="11187771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0" i="0" baseline="0" dirty="0"/>
              <a:t>Hier sollte die Referentin/ der Referent wie im Baustein davor (Arbeiten mit Problemaufgaben von Rasch 2003) selbst die entsprechende Auswahl für die TN treffen.</a:t>
            </a:r>
            <a:endParaRPr lang="de-DE" b="0" i="0"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37</a:t>
            </a:fld>
            <a:endParaRPr lang="de-DE" dirty="0"/>
          </a:p>
        </p:txBody>
      </p:sp>
    </p:spTree>
    <p:extLst>
      <p:ext uri="{BB962C8B-B14F-4D97-AF65-F5344CB8AC3E}">
        <p14:creationId xmlns:p14="http://schemas.microsoft.com/office/powerpoint/2010/main" val="206807930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38</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0" i="0" baseline="0" dirty="0"/>
              <a:t>In den Rechenwegen sind diese Anforderungsbereiche als ein mögliches „Differenzierungsmodell“ mit den entsprechenden Beispielaufgaben (auch für </a:t>
            </a:r>
            <a:r>
              <a:rPr lang="de-DE" b="0" i="0" baseline="0" dirty="0" err="1"/>
              <a:t>Lernstandsanalysen</a:t>
            </a:r>
            <a:r>
              <a:rPr lang="de-DE" b="0" i="0" baseline="0" dirty="0"/>
              <a:t>: Welches Kind befindet sich in welchem Anforderungsbereich?) dargestellt und genau das sollte diskutiert werden. </a:t>
            </a:r>
          </a:p>
          <a:p>
            <a:r>
              <a:rPr lang="de-DE" b="0" i="0" baseline="0" dirty="0"/>
              <a:t>Fragen wie: „Können Aufgaben zu den Anforderungsbereichen als mögliche Differenzierung genutzt werden?“ sollten hier thematisiert werden.</a:t>
            </a:r>
            <a:endParaRPr lang="de-DE" b="0" i="0"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39</a:t>
            </a:fld>
            <a:endParaRPr lang="de-DE" dirty="0"/>
          </a:p>
        </p:txBody>
      </p:sp>
    </p:spTree>
    <p:extLst>
      <p:ext uri="{BB962C8B-B14F-4D97-AF65-F5344CB8AC3E}">
        <p14:creationId xmlns:p14="http://schemas.microsoft.com/office/powerpoint/2010/main" val="1927218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Folienbildplatzhalter 1"/>
          <p:cNvSpPr>
            <a:spLocks noGrp="1" noRot="1" noChangeAspect="1" noTextEdit="1"/>
          </p:cNvSpPr>
          <p:nvPr>
            <p:ph type="sldImg"/>
          </p:nvPr>
        </p:nvSpPr>
        <p:spPr>
          <a:ln/>
        </p:spPr>
      </p:sp>
      <p:sp>
        <p:nvSpPr>
          <p:cNvPr id="65539"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de-DE" altLang="de-DE" b="0" baseline="0" dirty="0"/>
              <a:t>Die Folie soll als Diskussionsgrundlage dienen, wie u.a. im gegenwärtigen Mathematikunterricht beim Lösen von Sachaufgaben vorgegangen wird. Es geht darum, eine kritische und konstruktive Sichtweise zum Differenzieren zu diskutieren.</a:t>
            </a:r>
            <a:endParaRPr lang="de-DE" altLang="de-DE" b="0" dirty="0"/>
          </a:p>
          <a:p>
            <a:pPr marL="228600" indent="-228600">
              <a:buAutoNum type="arabicPeriod"/>
            </a:pPr>
            <a:endParaRPr lang="de-DE" altLang="de-DE" dirty="0"/>
          </a:p>
          <a:p>
            <a:pPr marL="228600" indent="-228600">
              <a:buAutoNum type="arabicPeriod"/>
            </a:pPr>
            <a:r>
              <a:rPr lang="de-DE" altLang="de-DE" dirty="0"/>
              <a:t>Frage an Teilnehmer: Wie differenzieren Sie in ihrem Unterricht das Arbeiten mit Sachaufgaben?</a:t>
            </a:r>
          </a:p>
          <a:p>
            <a:pPr marL="228600" indent="-228600">
              <a:buAutoNum type="arabicPeriod"/>
            </a:pPr>
            <a:r>
              <a:rPr lang="de-DE" altLang="de-DE" dirty="0"/>
              <a:t>Obigen Überblick geben und beispielhaft mit Aufgaben illustrieren.</a:t>
            </a:r>
            <a:r>
              <a:rPr lang="de-DE" altLang="de-DE" baseline="0" dirty="0"/>
              <a:t> </a:t>
            </a:r>
            <a:r>
              <a:rPr lang="de-DE" altLang="de-DE" sz="1800" dirty="0">
                <a:latin typeface="Calibri" pitchFamily="34" charset="0"/>
                <a:cs typeface="Calibri" pitchFamily="34" charset="0"/>
              </a:rPr>
              <a:t>Dazu können die bisher verwendete Aufgaben genutzt oder auf Lehrwerke von TN zurückgegriffen werden.</a:t>
            </a:r>
            <a:r>
              <a:rPr lang="de-DE" altLang="de-DE" sz="1800" baseline="0" dirty="0">
                <a:latin typeface="Calibri" pitchFamily="34" charset="0"/>
                <a:cs typeface="Calibri" pitchFamily="34" charset="0"/>
              </a:rPr>
              <a:t> </a:t>
            </a:r>
            <a:r>
              <a:rPr lang="de-DE" altLang="de-DE" sz="1800" dirty="0">
                <a:latin typeface="Calibri" pitchFamily="34" charset="0"/>
                <a:cs typeface="Calibri" pitchFamily="34" charset="0"/>
              </a:rPr>
              <a:t>An dieser Stelle wird exemplarisch auf das Lehrwerk Rechenweg 4, „Tiernachrichten“, S. 106, 1d und 2d verwiesen.</a:t>
            </a:r>
          </a:p>
          <a:p>
            <a:endParaRPr lang="de-DE" altLang="de-DE" sz="1800" dirty="0">
              <a:latin typeface="Calibri" pitchFamily="34" charset="0"/>
              <a:cs typeface="Calibri" pitchFamily="34" charset="0"/>
            </a:endParaRPr>
          </a:p>
          <a:p>
            <a:r>
              <a:rPr lang="de-DE" altLang="de-DE" sz="1800" i="0" dirty="0">
                <a:latin typeface="Calibri" pitchFamily="34" charset="0"/>
                <a:cs typeface="Calibri" pitchFamily="34" charset="0"/>
              </a:rPr>
              <a:t>Weiterhin könnten Differenzierungsaspekte nach </a:t>
            </a:r>
            <a:r>
              <a:rPr lang="de-DE" altLang="de-DE" sz="1800" i="0" dirty="0" err="1">
                <a:latin typeface="Calibri" pitchFamily="34" charset="0"/>
                <a:cs typeface="Calibri" pitchFamily="34" charset="0"/>
              </a:rPr>
              <a:t>Klunter</a:t>
            </a:r>
            <a:r>
              <a:rPr lang="de-DE" altLang="de-DE" sz="1800" i="0" dirty="0">
                <a:latin typeface="Calibri" pitchFamily="34" charset="0"/>
                <a:cs typeface="Calibri" pitchFamily="34" charset="0"/>
              </a:rPr>
              <a:t> u.a. (2014, S. 38 bis 43) betrachtet werden:</a:t>
            </a:r>
          </a:p>
          <a:p>
            <a:pPr lvl="1">
              <a:buFontTx/>
              <a:buChar char="•"/>
            </a:pPr>
            <a:r>
              <a:rPr lang="de-DE" altLang="de-DE" sz="1800" i="0" dirty="0">
                <a:latin typeface="Calibri" pitchFamily="34" charset="0"/>
                <a:cs typeface="Calibri" pitchFamily="34" charset="0"/>
              </a:rPr>
              <a:t> Natürliche Differenzierung durch Offenlassen des Lösungsweges</a:t>
            </a:r>
          </a:p>
          <a:p>
            <a:pPr lvl="1">
              <a:buFontTx/>
              <a:buChar char="•"/>
            </a:pPr>
            <a:r>
              <a:rPr lang="de-DE" altLang="de-DE" sz="1800" i="0" dirty="0">
                <a:latin typeface="Calibri" pitchFamily="34" charset="0"/>
                <a:cs typeface="Calibri" pitchFamily="34" charset="0"/>
              </a:rPr>
              <a:t> Möglichkeiten der Veränderung von Aufgaben im Sinne der Vereinfachung /der  </a:t>
            </a:r>
          </a:p>
          <a:p>
            <a:pPr lvl="1"/>
            <a:r>
              <a:rPr lang="de-DE" altLang="de-DE" sz="1800" i="0" dirty="0">
                <a:latin typeface="Calibri" pitchFamily="34" charset="0"/>
                <a:cs typeface="Calibri" pitchFamily="34" charset="0"/>
              </a:rPr>
              <a:t>   Erhöhung des Schwierigkeitsgrades</a:t>
            </a:r>
          </a:p>
          <a:p>
            <a:pPr lvl="1">
              <a:buFontTx/>
              <a:buChar char="•"/>
            </a:pPr>
            <a:r>
              <a:rPr lang="de-DE" altLang="de-DE" sz="1800" i="0" dirty="0">
                <a:latin typeface="Calibri" pitchFamily="34" charset="0"/>
                <a:cs typeface="Calibri" pitchFamily="34" charset="0"/>
              </a:rPr>
              <a:t> Differenzieren durch offene Aufgabenstellungen</a:t>
            </a:r>
          </a:p>
          <a:p>
            <a:r>
              <a:rPr lang="de-DE" altLang="de-DE" sz="1800" i="0" dirty="0">
                <a:latin typeface="Calibri" pitchFamily="34" charset="0"/>
                <a:cs typeface="Calibri" pitchFamily="34" charset="0"/>
              </a:rPr>
              <a:t>Beispiele wären dazu zu diskutieren, die TN könnten in Gruppen die Beispiele dazu vorstellen</a:t>
            </a:r>
          </a:p>
          <a:p>
            <a:endParaRPr lang="de-DE" altLang="de-DE" i="0" dirty="0"/>
          </a:p>
        </p:txBody>
      </p:sp>
      <p:sp>
        <p:nvSpPr>
          <p:cNvPr id="6963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000">
                <a:solidFill>
                  <a:schemeClr val="tx1"/>
                </a:solidFill>
                <a:latin typeface="Calibri" panose="020F0502020204030204" pitchFamily="34" charset="0"/>
                <a:ea typeface="MS PGothic" panose="020B0600070205080204" pitchFamily="34" charset="-128"/>
              </a:defRPr>
            </a:lvl1pPr>
            <a:lvl2pPr marL="749859" indent="-288407">
              <a:spcBef>
                <a:spcPct val="30000"/>
              </a:spcBef>
              <a:defRPr sz="1000">
                <a:solidFill>
                  <a:schemeClr val="tx1"/>
                </a:solidFill>
                <a:latin typeface="Calibri" panose="020F0502020204030204" pitchFamily="34" charset="0"/>
                <a:ea typeface="MS PGothic" panose="020B0600070205080204" pitchFamily="34" charset="-128"/>
              </a:defRPr>
            </a:lvl2pPr>
            <a:lvl3pPr marL="1153630" indent="-230726">
              <a:spcBef>
                <a:spcPct val="30000"/>
              </a:spcBef>
              <a:defRPr sz="1000">
                <a:solidFill>
                  <a:schemeClr val="tx1"/>
                </a:solidFill>
                <a:latin typeface="Calibri" panose="020F0502020204030204" pitchFamily="34" charset="0"/>
                <a:ea typeface="MS PGothic" panose="020B0600070205080204" pitchFamily="34" charset="-128"/>
              </a:defRPr>
            </a:lvl3pPr>
            <a:lvl4pPr marL="1615082" indent="-230726">
              <a:spcBef>
                <a:spcPct val="30000"/>
              </a:spcBef>
              <a:defRPr sz="1000">
                <a:solidFill>
                  <a:schemeClr val="tx1"/>
                </a:solidFill>
                <a:latin typeface="Calibri" panose="020F0502020204030204" pitchFamily="34" charset="0"/>
                <a:ea typeface="MS PGothic" panose="020B0600070205080204" pitchFamily="34" charset="-128"/>
              </a:defRPr>
            </a:lvl4pPr>
            <a:lvl5pPr marL="2076534" indent="-230726">
              <a:spcBef>
                <a:spcPct val="30000"/>
              </a:spcBef>
              <a:defRPr sz="1000">
                <a:solidFill>
                  <a:schemeClr val="tx1"/>
                </a:solidFill>
                <a:latin typeface="Calibri" panose="020F0502020204030204" pitchFamily="34" charset="0"/>
                <a:ea typeface="MS PGothic" panose="020B0600070205080204" pitchFamily="34" charset="-128"/>
              </a:defRPr>
            </a:lvl5pPr>
            <a:lvl6pPr marL="2537986"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6pPr>
            <a:lvl7pPr marL="2999438"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7pPr>
            <a:lvl8pPr marL="3460890"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8pPr>
            <a:lvl9pPr marL="3922342"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9pPr>
          </a:lstStyle>
          <a:p>
            <a:pPr>
              <a:spcBef>
                <a:spcPct val="50000"/>
              </a:spcBef>
            </a:pPr>
            <a:fld id="{AA733D18-D831-4811-83A0-E11CC48DBD29}" type="slidenum">
              <a:rPr lang="de-DE" altLang="de-DE" sz="1200">
                <a:latin typeface="Verdana" panose="020B0604030504040204" pitchFamily="34" charset="0"/>
              </a:rPr>
              <a:pPr>
                <a:spcBef>
                  <a:spcPct val="50000"/>
                </a:spcBef>
              </a:pPr>
              <a:t>40</a:t>
            </a:fld>
            <a:endParaRPr lang="de-DE" altLang="de-DE" sz="1200" dirty="0">
              <a:latin typeface="Verdana" panose="020B0604030504040204" pitchFamily="34" charset="0"/>
            </a:endParaRPr>
          </a:p>
        </p:txBody>
      </p:sp>
    </p:spTree>
    <p:extLst>
      <p:ext uri="{BB962C8B-B14F-4D97-AF65-F5344CB8AC3E}">
        <p14:creationId xmlns:p14="http://schemas.microsoft.com/office/powerpoint/2010/main" val="6712806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Folienbildplatzhalter 1"/>
          <p:cNvSpPr>
            <a:spLocks noGrp="1" noRot="1" noChangeAspect="1" noTextEdit="1"/>
          </p:cNvSpPr>
          <p:nvPr>
            <p:ph type="sldImg"/>
          </p:nvPr>
        </p:nvSpPr>
        <p:spPr>
          <a:ln/>
        </p:spPr>
      </p:sp>
      <p:sp>
        <p:nvSpPr>
          <p:cNvPr id="7168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b="0" dirty="0"/>
              <a:t>An dieser Stelle wird die Möglichkeit aufgezeigt und exemplarisch</a:t>
            </a:r>
            <a:r>
              <a:rPr lang="de-DE" altLang="de-DE" b="0" baseline="0" dirty="0"/>
              <a:t> mit den TN diskutiert,</a:t>
            </a:r>
            <a:r>
              <a:rPr lang="de-DE" altLang="de-DE" b="0" dirty="0"/>
              <a:t> wie  sich über Variation von Aufgaben Differenzierungsmöglichkeiten ergeben.</a:t>
            </a:r>
          </a:p>
        </p:txBody>
      </p:sp>
      <p:sp>
        <p:nvSpPr>
          <p:cNvPr id="7168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B5B30ED8-8360-4A29-A735-9C1223F8BEF2}" type="slidenum">
              <a:rPr lang="de-DE" altLang="de-DE"/>
              <a:pPr/>
              <a:t>41</a:t>
            </a:fld>
            <a:endParaRPr lang="de-DE" altLang="de-DE"/>
          </a:p>
        </p:txBody>
      </p:sp>
    </p:spTree>
    <p:extLst>
      <p:ext uri="{BB962C8B-B14F-4D97-AF65-F5344CB8AC3E}">
        <p14:creationId xmlns:p14="http://schemas.microsoft.com/office/powerpoint/2010/main" val="148274064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pPr marL="0" indent="0">
              <a:buFontTx/>
              <a:buNone/>
            </a:pPr>
            <a:endParaRPr lang="de-DE" altLang="de-DE" dirty="0"/>
          </a:p>
          <a:p>
            <a:pPr marL="230726" indent="-230726">
              <a:buFontTx/>
              <a:buAutoNum type="arabicPeriod"/>
            </a:pPr>
            <a:r>
              <a:rPr lang="de-DE" altLang="de-DE" dirty="0"/>
              <a:t>TN können ergänzen</a:t>
            </a:r>
          </a:p>
          <a:p>
            <a:pPr marL="230726" indent="-230726"/>
            <a:r>
              <a:rPr lang="de-DE" altLang="de-DE" dirty="0"/>
              <a:t>2.   Zettel ausgeben: Schlussfolgerungen zu problemhaltigen Textaufgaben nach Rasch (2003, S.296 bis 301/ 1 bis 4 und S. 302 bis 304 von 1 bis 3 )</a:t>
            </a:r>
          </a:p>
          <a:p>
            <a:pPr marL="230726" indent="-230726"/>
            <a:endParaRPr lang="de-DE" altLang="de-DE" dirty="0"/>
          </a:p>
        </p:txBody>
      </p:sp>
      <p:sp>
        <p:nvSpPr>
          <p:cNvPr id="7577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264415DE-329E-4CF9-B76D-B65C38717C5C}" type="slidenum">
              <a:rPr lang="de-DE" altLang="de-DE"/>
              <a:pPr/>
              <a:t>43</a:t>
            </a:fld>
            <a:endParaRPr lang="de-DE" altLang="de-DE"/>
          </a:p>
        </p:txBody>
      </p:sp>
    </p:spTree>
    <p:extLst>
      <p:ext uri="{BB962C8B-B14F-4D97-AF65-F5344CB8AC3E}">
        <p14:creationId xmlns:p14="http://schemas.microsoft.com/office/powerpoint/2010/main" val="1021831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44</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a:t>Rückblick auf den gesamten Kurs</a:t>
            </a:r>
          </a:p>
          <a:p>
            <a:r>
              <a:rPr lang="de-DE" dirty="0"/>
              <a:t>Offenen Fragen, Wünsche erfassen</a:t>
            </a:r>
          </a:p>
        </p:txBody>
      </p:sp>
      <p:sp>
        <p:nvSpPr>
          <p:cNvPr id="4" name="Foliennummernplatzhalter 3"/>
          <p:cNvSpPr>
            <a:spLocks noGrp="1"/>
          </p:cNvSpPr>
          <p:nvPr>
            <p:ph type="sldNum" sz="quarter" idx="10"/>
          </p:nvPr>
        </p:nvSpPr>
        <p:spPr/>
        <p:txBody>
          <a:bodyPr/>
          <a:lstStyle/>
          <a:p>
            <a:fld id="{FAF12454-57A3-5346-8AD1-8A7E704F94A5}" type="slidenum">
              <a:rPr lang="de-DE" smtClean="0"/>
              <a:pPr/>
              <a:t>45</a:t>
            </a:fld>
            <a:endParaRPr lang="de-DE" dirty="0"/>
          </a:p>
        </p:txBody>
      </p:sp>
    </p:spTree>
    <p:extLst>
      <p:ext uri="{BB962C8B-B14F-4D97-AF65-F5344CB8AC3E}">
        <p14:creationId xmlns:p14="http://schemas.microsoft.com/office/powerpoint/2010/main" val="13682122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46</a:t>
            </a:fld>
            <a:endParaRPr lang="de-DE"/>
          </a:p>
        </p:txBody>
      </p:sp>
    </p:spTree>
    <p:extLst>
      <p:ext uri="{BB962C8B-B14F-4D97-AF65-F5344CB8AC3E}">
        <p14:creationId xmlns:p14="http://schemas.microsoft.com/office/powerpoint/2010/main" val="22526382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47</a:t>
            </a:fld>
            <a:endParaRPr lang="de-DE"/>
          </a:p>
        </p:txBody>
      </p:sp>
    </p:spTree>
    <p:extLst>
      <p:ext uri="{BB962C8B-B14F-4D97-AF65-F5344CB8AC3E}">
        <p14:creationId xmlns:p14="http://schemas.microsoft.com/office/powerpoint/2010/main" val="17841333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48</a:t>
            </a:fld>
            <a:endParaRPr lang="de-DE"/>
          </a:p>
        </p:txBody>
      </p:sp>
    </p:spTree>
    <p:extLst>
      <p:ext uri="{BB962C8B-B14F-4D97-AF65-F5344CB8AC3E}">
        <p14:creationId xmlns:p14="http://schemas.microsoft.com/office/powerpoint/2010/main" val="22774489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100" b="1" dirty="0">
                <a:cs typeface="Calibri" pitchFamily="34" charset="0"/>
              </a:rPr>
              <a:t>AB-Praxis-Arbeit PLG</a:t>
            </a:r>
          </a:p>
          <a:p>
            <a:endParaRPr lang="de-DE" b="1" dirty="0"/>
          </a:p>
          <a:p>
            <a:r>
              <a:rPr lang="de-DE" b="1" dirty="0"/>
              <a:t>Transfer… Wie</a:t>
            </a:r>
            <a:r>
              <a:rPr lang="de-DE" b="1" baseline="0" dirty="0"/>
              <a:t> weiter?</a:t>
            </a:r>
          </a:p>
          <a:p>
            <a:r>
              <a:rPr lang="de-DE" b="1" dirty="0"/>
              <a:t>Aufgreifen der Ergebnisse der Reflexionsphase</a:t>
            </a:r>
          </a:p>
          <a:p>
            <a:r>
              <a:rPr lang="de-DE" dirty="0"/>
              <a:t>„Stellschrauben“ benennen: Ziele formulieren, nächste Schritt planen und tun, Zeitfenster benennen</a:t>
            </a:r>
          </a:p>
          <a:p>
            <a:pPr defTabSz="874807">
              <a:defRPr/>
            </a:pPr>
            <a:r>
              <a:rPr lang="de-DE" b="0" dirty="0"/>
              <a:t>Auf 2 Ebenen:</a:t>
            </a:r>
            <a:r>
              <a:rPr lang="de-DE" b="0" baseline="0" dirty="0"/>
              <a:t> Persönliche (</a:t>
            </a:r>
            <a:r>
              <a:rPr lang="de-DE" b="0" i="1" baseline="0" dirty="0"/>
              <a:t>Für mich selbst…) </a:t>
            </a:r>
            <a:r>
              <a:rPr lang="de-DE" b="0" i="0" baseline="0" dirty="0"/>
              <a:t>und in Zusammenarbeit mit anderen</a:t>
            </a:r>
            <a:r>
              <a:rPr lang="de-DE" b="0" i="1" baseline="0" dirty="0"/>
              <a:t> (In meinem Team…)</a:t>
            </a:r>
          </a:p>
          <a:p>
            <a:pPr defTabSz="874807">
              <a:defRPr/>
            </a:pPr>
            <a:endParaRPr lang="de-DE" b="0" i="1" baseline="0" dirty="0"/>
          </a:p>
          <a:p>
            <a:pPr defTabSz="874807">
              <a:defRPr/>
            </a:pPr>
            <a:r>
              <a:rPr lang="de-DE" b="1" dirty="0"/>
              <a:t>Hintergrundwissen Professionelle Lerngemeinschaft (PLG):</a:t>
            </a:r>
            <a:r>
              <a:rPr lang="de-DE" b="1" baseline="0" dirty="0"/>
              <a:t> </a:t>
            </a:r>
            <a:r>
              <a:rPr lang="de-DE" b="0" baseline="0" dirty="0"/>
              <a:t>Die </a:t>
            </a:r>
            <a:r>
              <a:rPr lang="de-DE" dirty="0"/>
              <a:t>nachfolgenden drei ausgeblendeten</a:t>
            </a:r>
            <a:r>
              <a:rPr lang="de-DE" baseline="0" dirty="0"/>
              <a:t> </a:t>
            </a:r>
            <a:r>
              <a:rPr lang="de-DE" dirty="0"/>
              <a:t>Folien geben einen Einblick in wesentliche Merkmale, Prozesse und Funktion einer PLG</a:t>
            </a:r>
          </a:p>
          <a:p>
            <a:pPr defTabSz="874807">
              <a:defRPr/>
            </a:pPr>
            <a:endParaRPr lang="de-DE" b="0"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49</a:t>
            </a:fld>
            <a:endParaRPr lang="de-DE"/>
          </a:p>
        </p:txBody>
      </p:sp>
    </p:spTree>
    <p:extLst>
      <p:ext uri="{BB962C8B-B14F-4D97-AF65-F5344CB8AC3E}">
        <p14:creationId xmlns:p14="http://schemas.microsoft.com/office/powerpoint/2010/main" val="183071941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50</a:t>
            </a:fld>
            <a:endParaRPr lang="de-DE"/>
          </a:p>
        </p:txBody>
      </p:sp>
    </p:spTree>
    <p:extLst>
      <p:ext uri="{BB962C8B-B14F-4D97-AF65-F5344CB8AC3E}">
        <p14:creationId xmlns:p14="http://schemas.microsoft.com/office/powerpoint/2010/main" val="213285643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51</a:t>
            </a:fld>
            <a:endParaRPr lang="de-DE"/>
          </a:p>
        </p:txBody>
      </p:sp>
    </p:spTree>
    <p:extLst>
      <p:ext uri="{BB962C8B-B14F-4D97-AF65-F5344CB8AC3E}">
        <p14:creationId xmlns:p14="http://schemas.microsoft.com/office/powerpoint/2010/main" val="67438165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52</a:t>
            </a:fld>
            <a:endParaRPr lang="de-DE"/>
          </a:p>
        </p:txBody>
      </p:sp>
    </p:spTree>
    <p:extLst>
      <p:ext uri="{BB962C8B-B14F-4D97-AF65-F5344CB8AC3E}">
        <p14:creationId xmlns:p14="http://schemas.microsoft.com/office/powerpoint/2010/main" val="9708376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Feedback einholen </a:t>
            </a:r>
            <a:endParaRPr lang="de-DE" b="0" dirty="0"/>
          </a:p>
          <a:p>
            <a:r>
              <a:rPr lang="de-DE" b="0" dirty="0"/>
              <a:t>Feedback zum</a:t>
            </a:r>
            <a:r>
              <a:rPr lang="de-DE" b="0" baseline="0" dirty="0"/>
              <a:t> Fortbildungsbaustein</a:t>
            </a:r>
          </a:p>
          <a:p>
            <a:r>
              <a:rPr lang="de-DE" b="0" baseline="0"/>
              <a:t>Schwerpunkte:</a:t>
            </a:r>
            <a:endParaRPr lang="de-DE" b="0" baseline="0" dirty="0"/>
          </a:p>
          <a:p>
            <a:pPr>
              <a:buFont typeface="Arial" pitchFamily="34" charset="0"/>
              <a:buChar char="•"/>
            </a:pPr>
            <a:r>
              <a:rPr lang="de-DE" b="0" baseline="0" dirty="0"/>
              <a:t> Gestaltungsmerkmale</a:t>
            </a:r>
          </a:p>
          <a:p>
            <a:pPr>
              <a:buFont typeface="Arial" pitchFamily="34" charset="0"/>
              <a:buChar char="•"/>
            </a:pPr>
            <a:r>
              <a:rPr lang="de-DE" b="0" baseline="0" dirty="0"/>
              <a:t> Struktur Präsenz/Erprobung/Präsenz</a:t>
            </a:r>
          </a:p>
          <a:p>
            <a:pPr>
              <a:buFont typeface="Arial" pitchFamily="34" charset="0"/>
              <a:buChar char="•"/>
            </a:pPr>
            <a:r>
              <a:rPr lang="de-DE" b="0" baseline="0" dirty="0"/>
              <a:t> Persönlich wahrgenommen Erkenntnisgewinn</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53</a:t>
            </a:fld>
            <a:endParaRPr lang="de-DE"/>
          </a:p>
        </p:txBody>
      </p:sp>
    </p:spTree>
    <p:extLst>
      <p:ext uri="{BB962C8B-B14F-4D97-AF65-F5344CB8AC3E}">
        <p14:creationId xmlns:p14="http://schemas.microsoft.com/office/powerpoint/2010/main" val="3442740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7</a:t>
            </a:fld>
            <a:endParaRPr lang="de-DE" dirty="0"/>
          </a:p>
        </p:txBody>
      </p:sp>
    </p:spTree>
    <p:extLst>
      <p:ext uri="{BB962C8B-B14F-4D97-AF65-F5344CB8AC3E}">
        <p14:creationId xmlns:p14="http://schemas.microsoft.com/office/powerpoint/2010/main" val="5164372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600" b="1" dirty="0">
                <a:latin typeface="+mn-lt"/>
              </a:rPr>
              <a:t>Option: </a:t>
            </a:r>
            <a:r>
              <a:rPr lang="de-DE" sz="1600" dirty="0">
                <a:latin typeface="+mn-lt"/>
              </a:rPr>
              <a:t>Nutzung einer elektronische Arbeitsplattform zur Kommunikation innerhalb der Gruppe und zum Austausch von Materialien.</a:t>
            </a:r>
          </a:p>
          <a:p>
            <a:r>
              <a:rPr lang="de-DE" sz="1600" dirty="0">
                <a:latin typeface="+mn-lt"/>
              </a:rPr>
              <a:t>Weitere Nutzung?</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54</a:t>
            </a:fld>
            <a:endParaRPr lang="de-DE"/>
          </a:p>
        </p:txBody>
      </p:sp>
    </p:spTree>
    <p:extLst>
      <p:ext uri="{BB962C8B-B14F-4D97-AF65-F5344CB8AC3E}">
        <p14:creationId xmlns:p14="http://schemas.microsoft.com/office/powerpoint/2010/main" val="15949241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Reflexion</a:t>
            </a:r>
            <a:r>
              <a:rPr lang="de-DE" b="1" baseline="0" dirty="0"/>
              <a:t> </a:t>
            </a:r>
          </a:p>
          <a:p>
            <a:r>
              <a:rPr lang="de-DE" b="1" baseline="0" dirty="0"/>
              <a:t>Zur Arbeit im Tandem und der Zusammenarbeit in der Fachgruppe</a:t>
            </a:r>
          </a:p>
          <a:p>
            <a:pPr marL="0" marR="0" indent="0" algn="l" defTabSz="914400" rtl="0" eaLnBrk="1" fontAlgn="base" latinLnBrk="0" hangingPunct="1">
              <a:lnSpc>
                <a:spcPct val="100000"/>
              </a:lnSpc>
              <a:spcBef>
                <a:spcPct val="30000"/>
              </a:spcBef>
              <a:spcAft>
                <a:spcPct val="0"/>
              </a:spcAft>
              <a:buClrTx/>
              <a:buSzTx/>
              <a:buFontTx/>
              <a:buNone/>
              <a:tabLst/>
              <a:defRPr/>
            </a:pPr>
            <a:r>
              <a:rPr lang="de-DE" b="0" baseline="0" dirty="0"/>
              <a:t>Diese Mindmap soll den Teilnehmenden helfen, für sie bedeutsamen Erfahrungen aus der Praxisphase zu berichten.</a:t>
            </a:r>
          </a:p>
          <a:p>
            <a:r>
              <a:rPr lang="de-DE" b="0" baseline="0" dirty="0"/>
              <a:t>Für die Referentinnen und Referenten besteht die Möglichkeit, einen Einblick in schulische Austauschprozesse zu bekommen und Anregungen für PLG-Arbeit zu geben.</a:t>
            </a:r>
          </a:p>
          <a:p>
            <a:pPr defTabSz="874807">
              <a:defRPr/>
            </a:pPr>
            <a:r>
              <a:rPr lang="de-DE" b="0" baseline="0" dirty="0"/>
              <a:t>An dieser Stelle können Unzufriedenheit und Frust von Lehrkräften öffentlich werden und in einen konstruktiven Austausch zu Beispielen erfolgreicher Lehrerkooperation überführt werden.</a:t>
            </a:r>
          </a:p>
          <a:p>
            <a:endParaRPr lang="de-DE" b="0"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8</a:t>
            </a:fld>
            <a:endParaRPr lang="de-DE"/>
          </a:p>
        </p:txBody>
      </p:sp>
    </p:spTree>
    <p:extLst>
      <p:ext uri="{BB962C8B-B14F-4D97-AF65-F5344CB8AC3E}">
        <p14:creationId xmlns:p14="http://schemas.microsoft.com/office/powerpoint/2010/main" val="898323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100" b="1" dirty="0">
                <a:cs typeface="Calibri" pitchFamily="34" charset="0"/>
              </a:rPr>
              <a:t>AB-Praxis-Erfahrungsbericht</a:t>
            </a:r>
            <a:endParaRPr lang="de-DE" b="1" dirty="0"/>
          </a:p>
          <a:p>
            <a:r>
              <a:rPr lang="de-DE" b="1" dirty="0"/>
              <a:t>Reflexion</a:t>
            </a:r>
            <a:br>
              <a:rPr lang="de-DE" b="1" dirty="0"/>
            </a:br>
            <a:r>
              <a:rPr lang="de-DE" b="0" dirty="0"/>
              <a:t>Erfahrungsbericht soll die Arbeit</a:t>
            </a:r>
            <a:r>
              <a:rPr lang="de-DE" b="0" baseline="0" dirty="0"/>
              <a:t> in der Praxisphase sichtbar werden lassen und die erprobten Unterrichtsbeispiele erläutern</a:t>
            </a:r>
          </a:p>
          <a:p>
            <a:endParaRPr lang="de-DE" baseline="0" dirty="0"/>
          </a:p>
          <a:p>
            <a:r>
              <a:rPr lang="de-DE" b="1" baseline="0" dirty="0"/>
              <a:t>Nachfragen</a:t>
            </a:r>
          </a:p>
          <a:p>
            <a:r>
              <a:rPr lang="de-DE" b="0" baseline="0" dirty="0"/>
              <a:t>Welche Erfahrungen haben die Lehrkräfte mit dem Erfahrungsbericht gemacht?</a:t>
            </a:r>
          </a:p>
          <a:p>
            <a:r>
              <a:rPr lang="de-DE" b="0" baseline="0" dirty="0"/>
              <a:t>Wird diese Dokumentationsform genutzt?</a:t>
            </a:r>
          </a:p>
          <a:p>
            <a:endParaRPr lang="de-DE" baseline="0" dirty="0"/>
          </a:p>
          <a:p>
            <a:r>
              <a:rPr lang="de-DE" b="1" baseline="0" dirty="0"/>
              <a:t>Option aufzeigen: </a:t>
            </a:r>
            <a:r>
              <a:rPr lang="de-DE" baseline="0" dirty="0"/>
              <a:t>Erfahrungsberichte, Aufgaben und ausgewählte Schülerlösungen können zu einer (erprobten) Aufgabensammlung zusammengestellt werden und damit nach Fortbildungsabschluss für alle Kursteilnehmenden nachnutzbar werden.</a:t>
            </a:r>
            <a:endParaRPr lang="de-DE" dirty="0"/>
          </a:p>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9</a:t>
            </a:fld>
            <a:endParaRPr lang="de-DE"/>
          </a:p>
        </p:txBody>
      </p:sp>
    </p:spTree>
    <p:extLst>
      <p:ext uri="{BB962C8B-B14F-4D97-AF65-F5344CB8AC3E}">
        <p14:creationId xmlns:p14="http://schemas.microsoft.com/office/powerpoint/2010/main" val="1161337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Reflexion und Austausch zur Unterrichtserprobung</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10</a:t>
            </a:fld>
            <a:endParaRPr lang="de-DE"/>
          </a:p>
        </p:txBody>
      </p:sp>
    </p:spTree>
    <p:extLst>
      <p:ext uri="{BB962C8B-B14F-4D97-AF65-F5344CB8AC3E}">
        <p14:creationId xmlns:p14="http://schemas.microsoft.com/office/powerpoint/2010/main" val="1159066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Folienbildplatzhalter 1"/>
          <p:cNvSpPr>
            <a:spLocks noGrp="1" noRot="1" noChangeAspect="1" noTextEdit="1"/>
          </p:cNvSpPr>
          <p:nvPr>
            <p:ph type="sldImg"/>
          </p:nvPr>
        </p:nvSpPr>
        <p:spPr>
          <a:ln/>
        </p:spPr>
      </p:sp>
      <p:sp>
        <p:nvSpPr>
          <p:cNvPr id="11981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de-DE" altLang="x-none" b="1" dirty="0">
                <a:latin typeface="Calibri" charset="0"/>
                <a:ea typeface="ＭＳ Ｐゴシック" charset="-128"/>
              </a:rPr>
              <a:t>AB-Praxis-Fachl didakt Auftrag</a:t>
            </a:r>
          </a:p>
          <a:p>
            <a:pPr>
              <a:buFontTx/>
              <a:buNone/>
            </a:pPr>
            <a:r>
              <a:rPr lang="de-DE" altLang="x-none" b="0" dirty="0">
                <a:latin typeface="Calibri" charset="0"/>
                <a:ea typeface="ＭＳ Ｐゴシック" charset="-128"/>
              </a:rPr>
              <a:t>Bezug zum Auftrag F</a:t>
            </a:r>
            <a:r>
              <a:rPr lang="de-DE" altLang="x-none" b="0" baseline="0" dirty="0">
                <a:latin typeface="Calibri" charset="0"/>
                <a:ea typeface="ＭＳ Ｐゴシック" charset="-128"/>
              </a:rPr>
              <a:t> 27</a:t>
            </a:r>
            <a:endParaRPr lang="de-DE" altLang="x-none" b="0" dirty="0">
              <a:latin typeface="Calibri" charset="0"/>
              <a:ea typeface="ＭＳ Ｐゴシック" charset="-128"/>
            </a:endParaRPr>
          </a:p>
        </p:txBody>
      </p:sp>
      <p:sp>
        <p:nvSpPr>
          <p:cNvPr id="11981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E32638CB-CF13-E046-BBBA-9A88DBEE3960}" type="slidenum">
              <a:rPr lang="de-DE" altLang="x-none" sz="1400"/>
              <a:pPr/>
              <a:t>11</a:t>
            </a:fld>
            <a:endParaRPr lang="de-DE" altLang="x-none" sz="1400" dirty="0"/>
          </a:p>
        </p:txBody>
      </p:sp>
    </p:spTree>
    <p:extLst>
      <p:ext uri="{BB962C8B-B14F-4D97-AF65-F5344CB8AC3E}">
        <p14:creationId xmlns:p14="http://schemas.microsoft.com/office/powerpoint/2010/main" val="777970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8856984"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4000" y="1515600"/>
            <a:ext cx="8496472"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rgbClr val="327A86"/>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4000" y="417600"/>
            <a:ext cx="8568480"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Tree>
    <p:extLst>
      <p:ext uri="{BB962C8B-B14F-4D97-AF65-F5344CB8AC3E}">
        <p14:creationId xmlns:p14="http://schemas.microsoft.com/office/powerpoint/2010/main" val="25763889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Ü | 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8964488"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a:t>Formatvorlagen des Textmasters bearbeiten</a:t>
            </a:r>
          </a:p>
        </p:txBody>
      </p:sp>
    </p:spTree>
    <p:extLst>
      <p:ext uri="{BB962C8B-B14F-4D97-AF65-F5344CB8AC3E}">
        <p14:creationId xmlns:p14="http://schemas.microsoft.com/office/powerpoint/2010/main" val="190394095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903649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1929633898"/>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Gliederung">
    <p:bg>
      <p:bgPr>
        <a:solidFill>
          <a:schemeClr val="bg1"/>
        </a:solidFill>
        <a:effectLst/>
      </p:bgPr>
    </p:bg>
    <p:spTree>
      <p:nvGrpSpPr>
        <p:cNvPr id="1" name=""/>
        <p:cNvGrpSpPr/>
        <p:nvPr/>
      </p:nvGrpSpPr>
      <p:grpSpPr>
        <a:xfrm>
          <a:off x="0" y="0"/>
          <a:ext cx="0" cy="0"/>
          <a:chOff x="0" y="0"/>
          <a:chExt cx="0" cy="0"/>
        </a:xfrm>
      </p:grpSpPr>
      <p:sp>
        <p:nvSpPr>
          <p:cNvPr id="6" name="Rechteck 5"/>
          <p:cNvSpPr/>
          <p:nvPr userDrawn="1"/>
        </p:nvSpPr>
        <p:spPr bwMode="auto">
          <a:xfrm>
            <a:off x="0" y="332656"/>
            <a:ext cx="9144000" cy="6525344"/>
          </a:xfrm>
          <a:prstGeom prst="rect">
            <a:avLst/>
          </a:prstGeom>
          <a:solidFill>
            <a:srgbClr val="327A86">
              <a:alpha val="5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24" name="Rechteck 23"/>
          <p:cNvSpPr/>
          <p:nvPr userDrawn="1"/>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endParaRPr lang="en-GB" sz="2000" dirty="0" err="1">
              <a:solidFill>
                <a:prstClr val="black"/>
              </a:solidFill>
              <a:latin typeface="Calibri" panose="020F0502020204030204" pitchFamily="34" charset="0"/>
            </a:endParaRPr>
          </a:p>
        </p:txBody>
      </p:sp>
      <p:sp>
        <p:nvSpPr>
          <p:cNvPr id="23" name="Titelplatzhalter 2"/>
          <p:cNvSpPr>
            <a:spLocks noGrp="1"/>
          </p:cNvSpPr>
          <p:nvPr>
            <p:ph type="title" hasCustomPrompt="1"/>
          </p:nvPr>
        </p:nvSpPr>
        <p:spPr>
          <a:xfrm>
            <a:off x="323528" y="417587"/>
            <a:ext cx="8424936" cy="490861"/>
          </a:xfrm>
          <a:prstGeom prst="rect">
            <a:avLst/>
          </a:prstGeom>
        </p:spPr>
        <p:txBody>
          <a:bodyPr vert="horz" lIns="91440" tIns="45720" rIns="91440" bIns="45720" rtlCol="0" anchor="t">
            <a:normAutofit/>
          </a:bodyPr>
          <a:lstStyle>
            <a:lvl1pPr>
              <a:defRPr b="1">
                <a:solidFill>
                  <a:schemeClr val="bg1"/>
                </a:solidFill>
              </a:defRPr>
            </a:lvl1pPr>
          </a:lstStyle>
          <a:p>
            <a:r>
              <a:rPr lang="de-DE" dirty="0"/>
              <a:t>Gliederung</a:t>
            </a:r>
          </a:p>
        </p:txBody>
      </p:sp>
      <p:sp>
        <p:nvSpPr>
          <p:cNvPr id="33" name="Rectangle 8"/>
          <p:cNvSpPr>
            <a:spLocks noGrp="1" noChangeArrowheads="1"/>
          </p:cNvSpPr>
          <p:nvPr>
            <p:ph idx="1" hasCustomPrompt="1"/>
          </p:nvPr>
        </p:nvSpPr>
        <p:spPr bwMode="auto">
          <a:xfrm>
            <a:off x="395536" y="1340768"/>
            <a:ext cx="8424936" cy="3672408"/>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marR="0" indent="0" algn="l" defTabSz="914400" rtl="0" eaLnBrk="1" fontAlgn="base" latinLnBrk="0" hangingPunct="1">
              <a:lnSpc>
                <a:spcPts val="3600"/>
              </a:lnSpc>
              <a:spcBef>
                <a:spcPts val="576"/>
              </a:spcBef>
              <a:spcAft>
                <a:spcPts val="600"/>
              </a:spcAft>
              <a:buClr>
                <a:schemeClr val="bg1"/>
              </a:buClr>
              <a:buSzTx/>
              <a:buFont typeface="Arial" panose="020B0604020202020204" pitchFamily="34" charset="0"/>
              <a:buChar char="•"/>
              <a:tabLst>
                <a:tab pos="622300" algn="l"/>
              </a:tabLst>
              <a:defRPr sz="2500" b="1"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p:txBody>
      </p:sp>
    </p:spTree>
    <p:extLst>
      <p:ext uri="{BB962C8B-B14F-4D97-AF65-F5344CB8AC3E}">
        <p14:creationId xmlns:p14="http://schemas.microsoft.com/office/powerpoint/2010/main" val="9026245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solidFill>
                <a:prstClr val="black"/>
              </a:solidFill>
              <a:latin typeface="Calibri Normal" charset="0"/>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solidFill>
                <a:prstClr val="black"/>
              </a:solidFill>
              <a:latin typeface="Calibri Normal" charset="0"/>
            </a:endParaRPr>
          </a:p>
        </p:txBody>
      </p:sp>
      <p:sp>
        <p:nvSpPr>
          <p:cNvPr id="14" name="Rechteck 13"/>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de-DE" b="0" i="0" dirty="0">
              <a:solidFill>
                <a:prstClr val="black"/>
              </a:solidFill>
              <a:latin typeface="Calibri Normal" charset="0"/>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55670"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dirty="0"/>
              <a:t>Formatvorlage des Untertitelmasters durch Klicken bearbeiten</a:t>
            </a:r>
          </a:p>
        </p:txBody>
      </p:sp>
      <p:sp>
        <p:nvSpPr>
          <p:cNvPr id="6" name="Bildplatzhalter 5"/>
          <p:cNvSpPr>
            <a:spLocks noGrp="1"/>
          </p:cNvSpPr>
          <p:nvPr userDrawn="1">
            <p:ph type="pic" sz="quarter" idx="10"/>
          </p:nvPr>
        </p:nvSpPr>
        <p:spPr>
          <a:xfrm>
            <a:off x="0" y="765175"/>
            <a:ext cx="9144000" cy="2807841"/>
          </a:xfrm>
        </p:spPr>
        <p:txBody>
          <a:bodyPr/>
          <a:lstStyle/>
          <a:p>
            <a:r>
              <a:rPr lang="de-DE"/>
              <a:t>Bild durch Klicken auf Symbol hinzufügen</a:t>
            </a:r>
          </a:p>
        </p:txBody>
      </p:sp>
      <p:pic>
        <p:nvPicPr>
          <p:cNvPr id="16" name="Grafik 1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249028" y="6264675"/>
            <a:ext cx="771810" cy="278358"/>
          </a:xfrm>
          <a:prstGeom prst="rect">
            <a:avLst/>
          </a:prstGeom>
        </p:spPr>
      </p:pic>
      <p:grpSp>
        <p:nvGrpSpPr>
          <p:cNvPr id="17" name="Gruppieren 16"/>
          <p:cNvGrpSpPr/>
          <p:nvPr userDrawn="1"/>
        </p:nvGrpSpPr>
        <p:grpSpPr>
          <a:xfrm>
            <a:off x="7105927" y="4004785"/>
            <a:ext cx="2038073" cy="558237"/>
            <a:chOff x="7105927" y="5823091"/>
            <a:chExt cx="2038073" cy="558237"/>
          </a:xfrm>
        </p:grpSpPr>
        <p:sp>
          <p:nvSpPr>
            <p:cNvPr id="19" name="Textfeld 18"/>
            <p:cNvSpPr txBox="1"/>
            <p:nvPr userDrawn="1"/>
          </p:nvSpPr>
          <p:spPr>
            <a:xfrm>
              <a:off x="7105927" y="5823091"/>
              <a:ext cx="899592" cy="230832"/>
            </a:xfrm>
            <a:prstGeom prst="rect">
              <a:avLst/>
            </a:prstGeom>
            <a:noFill/>
          </p:spPr>
          <p:txBody>
            <a:bodyPr wrap="square" rtlCol="0">
              <a:spAutoFit/>
            </a:bodyPr>
            <a:lstStyle/>
            <a:p>
              <a:pPr algn="r"/>
              <a:r>
                <a:rPr lang="de-DE" sz="850" dirty="0">
                  <a:solidFill>
                    <a:prstClr val="black"/>
                  </a:solidFill>
                  <a:latin typeface="Calibri" panose="020F0502020204030204" pitchFamily="34" charset="0"/>
                </a:rPr>
                <a:t>Initiiert durch</a:t>
              </a:r>
            </a:p>
          </p:txBody>
        </p:sp>
        <p:grpSp>
          <p:nvGrpSpPr>
            <p:cNvPr id="20" name="Gruppieren 19"/>
            <p:cNvGrpSpPr/>
            <p:nvPr userDrawn="1"/>
          </p:nvGrpSpPr>
          <p:grpSpPr>
            <a:xfrm>
              <a:off x="7308304" y="6067571"/>
              <a:ext cx="1835696" cy="313757"/>
              <a:chOff x="7308304" y="5923555"/>
              <a:chExt cx="1835696" cy="313757"/>
            </a:xfrm>
          </p:grpSpPr>
          <p:sp>
            <p:nvSpPr>
              <p:cNvPr id="21" name="Rechteck 20"/>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endParaRPr lang="de-DE" sz="2000" dirty="0" err="1">
                  <a:solidFill>
                    <a:prstClr val="black"/>
                  </a:solidFill>
                  <a:latin typeface="Calibri" panose="020F0502020204030204" pitchFamily="34" charset="0"/>
                </a:endParaRPr>
              </a:p>
            </p:txBody>
          </p:sp>
          <p:pic>
            <p:nvPicPr>
              <p:cNvPr id="27" name="Grafik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8073019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nde">
    <p:spTree>
      <p:nvGrpSpPr>
        <p:cNvPr id="1" name=""/>
        <p:cNvGrpSpPr/>
        <p:nvPr/>
      </p:nvGrpSpPr>
      <p:grpSpPr>
        <a:xfrm>
          <a:off x="0" y="0"/>
          <a:ext cx="0" cy="0"/>
          <a:chOff x="0" y="0"/>
          <a:chExt cx="0" cy="0"/>
        </a:xfrm>
      </p:grpSpPr>
      <p:sp>
        <p:nvSpPr>
          <p:cNvPr id="16" name="Rechteck 15"/>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de-DE" b="0" i="0" dirty="0">
              <a:solidFill>
                <a:prstClr val="black"/>
              </a:solidFill>
              <a:latin typeface="Calibri Normal" charset="0"/>
            </a:endParaRPr>
          </a:p>
        </p:txBody>
      </p:sp>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solidFill>
                <a:prstClr val="black"/>
              </a:solidFill>
              <a:latin typeface="Calibri Normal" charset="0"/>
            </a:endParaRPr>
          </a:p>
        </p:txBody>
      </p:sp>
      <p:sp>
        <p:nvSpPr>
          <p:cNvPr id="5" name="Bildplatzhalter 4"/>
          <p:cNvSpPr>
            <a:spLocks noGrp="1"/>
          </p:cNvSpPr>
          <p:nvPr>
            <p:ph type="pic" sz="quarter" idx="10"/>
          </p:nvPr>
        </p:nvSpPr>
        <p:spPr>
          <a:xfrm>
            <a:off x="0" y="3787878"/>
            <a:ext cx="6876256" cy="2881481"/>
          </a:xfrm>
        </p:spPr>
        <p:txBody>
          <a:bodyPr/>
          <a:lstStyle/>
          <a:p>
            <a:r>
              <a:rPr lang="de-DE"/>
              <a:t>Bild durch Klicken auf Symbol hinzufügen</a:t>
            </a:r>
          </a:p>
        </p:txBody>
      </p:sp>
      <p:sp>
        <p:nvSpPr>
          <p:cNvPr id="4" name="Textplatzhalter 3"/>
          <p:cNvSpPr>
            <a:spLocks noGrp="1"/>
          </p:cNvSpPr>
          <p:nvPr>
            <p:ph type="body" sz="quarter" idx="11" hasCustomPrompt="1"/>
          </p:nvPr>
        </p:nvSpPr>
        <p:spPr>
          <a:xfrm>
            <a:off x="323528" y="1414872"/>
            <a:ext cx="7681991" cy="501960"/>
          </a:xfrm>
        </p:spPr>
        <p:txBody>
          <a:bodyPr/>
          <a:lstStyle>
            <a:lvl1pPr marL="0" indent="0" algn="ctr">
              <a:buNone/>
              <a:defRPr sz="2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Vielen Dank für Ihre Aufmerksamkeit!</a:t>
            </a:r>
          </a:p>
        </p:txBody>
      </p:sp>
      <p:sp>
        <p:nvSpPr>
          <p:cNvPr id="15" name="Textplatzhalter 3"/>
          <p:cNvSpPr>
            <a:spLocks noGrp="1"/>
          </p:cNvSpPr>
          <p:nvPr>
            <p:ph type="body" sz="quarter" idx="12" hasCustomPrompt="1"/>
          </p:nvPr>
        </p:nvSpPr>
        <p:spPr>
          <a:xfrm>
            <a:off x="4947156" y="2094760"/>
            <a:ext cx="3510136" cy="501960"/>
          </a:xfrm>
        </p:spPr>
        <p:txBody>
          <a:bodyPr/>
          <a:lstStyle>
            <a:lvl1pPr marL="0" indent="0" algn="ctr">
              <a:buNone/>
              <a:defRPr sz="20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Fragen &amp; Diskussion</a:t>
            </a:r>
          </a:p>
        </p:txBody>
      </p:sp>
      <p:pic>
        <p:nvPicPr>
          <p:cNvPr id="13" name="Grafik 1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249028" y="6264675"/>
            <a:ext cx="771810" cy="278358"/>
          </a:xfrm>
          <a:prstGeom prst="rect">
            <a:avLst/>
          </a:prstGeom>
        </p:spPr>
      </p:pic>
      <p:grpSp>
        <p:nvGrpSpPr>
          <p:cNvPr id="14" name="Gruppieren 13"/>
          <p:cNvGrpSpPr/>
          <p:nvPr userDrawn="1"/>
        </p:nvGrpSpPr>
        <p:grpSpPr>
          <a:xfrm>
            <a:off x="7105927" y="4004785"/>
            <a:ext cx="2038073" cy="558237"/>
            <a:chOff x="7105927" y="5823091"/>
            <a:chExt cx="2038073" cy="558237"/>
          </a:xfrm>
        </p:grpSpPr>
        <p:sp>
          <p:nvSpPr>
            <p:cNvPr id="17" name="Textfeld 16"/>
            <p:cNvSpPr txBox="1"/>
            <p:nvPr userDrawn="1"/>
          </p:nvSpPr>
          <p:spPr>
            <a:xfrm>
              <a:off x="7105927" y="5823091"/>
              <a:ext cx="899592" cy="230832"/>
            </a:xfrm>
            <a:prstGeom prst="rect">
              <a:avLst/>
            </a:prstGeom>
            <a:noFill/>
          </p:spPr>
          <p:txBody>
            <a:bodyPr wrap="square" rtlCol="0">
              <a:spAutoFit/>
            </a:bodyPr>
            <a:lstStyle/>
            <a:p>
              <a:pPr algn="r"/>
              <a:r>
                <a:rPr lang="de-DE" sz="850" dirty="0">
                  <a:solidFill>
                    <a:prstClr val="black"/>
                  </a:solidFill>
                  <a:latin typeface="Calibri" panose="020F0502020204030204" pitchFamily="34" charset="0"/>
                </a:rPr>
                <a:t>Initiiert durch</a:t>
              </a:r>
            </a:p>
          </p:txBody>
        </p:sp>
        <p:grpSp>
          <p:nvGrpSpPr>
            <p:cNvPr id="19" name="Gruppieren 18"/>
            <p:cNvGrpSpPr/>
            <p:nvPr userDrawn="1"/>
          </p:nvGrpSpPr>
          <p:grpSpPr>
            <a:xfrm>
              <a:off x="7308304" y="6067571"/>
              <a:ext cx="1835696" cy="313757"/>
              <a:chOff x="7308304" y="5923555"/>
              <a:chExt cx="1835696" cy="313757"/>
            </a:xfrm>
          </p:grpSpPr>
          <p:sp>
            <p:nvSpPr>
              <p:cNvPr id="20" name="Rechteck 1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endParaRPr lang="de-DE" sz="2000" dirty="0" err="1">
                  <a:solidFill>
                    <a:prstClr val="black"/>
                  </a:solidFill>
                  <a:latin typeface="Calibri" panose="020F0502020204030204" pitchFamily="34" charset="0"/>
                </a:endParaRPr>
              </a:p>
            </p:txBody>
          </p:sp>
          <p:pic>
            <p:nvPicPr>
              <p:cNvPr id="21" name="Grafik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36774" y="5923555"/>
                <a:ext cx="1762676" cy="313757"/>
              </a:xfrm>
              <a:prstGeom prst="rect">
                <a:avLst/>
              </a:prstGeom>
            </p:spPr>
          </p:pic>
        </p:grpSp>
      </p:grpSp>
      <p:pic>
        <p:nvPicPr>
          <p:cNvPr id="22" name="Bild 1"/>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55670" y="-99392"/>
            <a:ext cx="3306824" cy="760076"/>
          </a:xfrm>
          <a:prstGeom prst="rect">
            <a:avLst/>
          </a:prstGeom>
        </p:spPr>
      </p:pic>
    </p:spTree>
    <p:extLst>
      <p:ext uri="{BB962C8B-B14F-4D97-AF65-F5344CB8AC3E}">
        <p14:creationId xmlns:p14="http://schemas.microsoft.com/office/powerpoint/2010/main" val="35014370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extLst>
      <p:ext uri="{BB962C8B-B14F-4D97-AF65-F5344CB8AC3E}">
        <p14:creationId xmlns:p14="http://schemas.microsoft.com/office/powerpoint/2010/main" val="5210971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3751226473"/>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1032" name="Rectangle 8"/>
          <p:cNvSpPr>
            <a:spLocks noGrp="1" noChangeArrowheads="1"/>
          </p:cNvSpPr>
          <p:nvPr>
            <p:ph type="body" idx="1"/>
          </p:nvPr>
        </p:nvSpPr>
        <p:spPr bwMode="auto">
          <a:xfrm>
            <a:off x="324000"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9"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3923928" y="32204"/>
            <a:ext cx="5012460" cy="169136"/>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00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0"/>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1"/>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1"/>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1"/>
              </a:buBlip>
              <a:defRPr sz="1200">
                <a:solidFill>
                  <a:schemeClr val="tx1"/>
                </a:solidFill>
                <a:latin typeface="+mn-lt"/>
                <a:ea typeface="+mn-ea"/>
              </a:defRPr>
            </a:lvl9pPr>
          </a:lstStyle>
          <a:p>
            <a:r>
              <a:rPr lang="de-DE" dirty="0"/>
              <a:t>Modul Sachrechnen GS| Baustein</a:t>
            </a:r>
            <a:r>
              <a:rPr lang="de-DE" baseline="0" dirty="0"/>
              <a:t> 4</a:t>
            </a:r>
            <a:endParaRPr lang="de-DE" dirty="0"/>
          </a:p>
        </p:txBody>
      </p:sp>
    </p:spTree>
  </p:cSld>
  <p:clrMap bg1="lt1" tx1="dk1" bg2="lt2" tx2="dk2" accent1="accent1" accent2="accent2" accent3="accent3" accent4="accent4" accent5="accent5" accent6="accent6" hlink="hlink" folHlink="folHlink"/>
  <p:sldLayoutIdLst>
    <p:sldLayoutId id="2147483652" r:id="rId1"/>
    <p:sldLayoutId id="2147483696" r:id="rId2"/>
    <p:sldLayoutId id="2147483692" r:id="rId3"/>
    <p:sldLayoutId id="2147483691" r:id="rId4"/>
    <p:sldLayoutId id="2147483730" r:id="rId5"/>
    <p:sldLayoutId id="2147483719" r:id="rId6"/>
    <p:sldLayoutId id="2147483721" r:id="rId7"/>
  </p:sldLayoutIdLst>
  <p:hf sldNum="0" hdr="0" ftr="0" dt="0"/>
  <p:txStyles>
    <p:titleStyle>
      <a:lvl1pPr algn="l" rtl="0" eaLnBrk="1" fontAlgn="base" hangingPunct="1">
        <a:spcBef>
          <a:spcPct val="0"/>
        </a:spcBef>
        <a:spcAft>
          <a:spcPct val="0"/>
        </a:spcAft>
        <a:defRPr sz="25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0"/>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1"/>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1"/>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1"/>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1032" name="Rectangle 8"/>
          <p:cNvSpPr>
            <a:spLocks noGrp="1" noChangeArrowheads="1"/>
          </p:cNvSpPr>
          <p:nvPr>
            <p:ph type="body" idx="1"/>
          </p:nvPr>
        </p:nvSpPr>
        <p:spPr bwMode="auto">
          <a:xfrm>
            <a:off x="324000" y="1123200"/>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4"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35571"/>
            <a:ext cx="6552728" cy="385160"/>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5"/>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6"/>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6"/>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6"/>
              </a:buBlip>
              <a:defRPr sz="1200">
                <a:solidFill>
                  <a:schemeClr val="tx1"/>
                </a:solidFill>
                <a:latin typeface="+mn-lt"/>
                <a:ea typeface="+mn-ea"/>
              </a:defRPr>
            </a:lvl9pPr>
          </a:lstStyle>
          <a:p>
            <a:r>
              <a:rPr lang="de-DE" dirty="0"/>
              <a:t>Zwischenfolien zur Struktur-Transparenz (für Fortbildende)</a:t>
            </a:r>
          </a:p>
        </p:txBody>
      </p:sp>
    </p:spTree>
    <p:extLst>
      <p:ext uri="{BB962C8B-B14F-4D97-AF65-F5344CB8AC3E}">
        <p14:creationId xmlns:p14="http://schemas.microsoft.com/office/powerpoint/2010/main" val="1907346416"/>
      </p:ext>
    </p:extLst>
  </p:cSld>
  <p:clrMap bg1="lt1" tx1="dk1" bg2="lt2" tx2="dk2" accent1="accent1" accent2="accent2" accent3="accent3" accent4="accent4" accent5="accent5" accent6="accent6" hlink="hlink" folHlink="folHlink"/>
  <p:sldLayoutIdLst>
    <p:sldLayoutId id="2147483704" r:id="rId1"/>
    <p:sldLayoutId id="2147483707" r:id="rId2"/>
  </p:sldLayoutIdLst>
  <p:hf sldNum="0" hdr="0" ftr="0" dt="0"/>
  <p:txStyles>
    <p:titleStyle>
      <a:lvl1pPr algn="l" rtl="0" eaLnBrk="1" fontAlgn="base" hangingPunct="1">
        <a:spcBef>
          <a:spcPct val="0"/>
        </a:spcBef>
        <a:spcAft>
          <a:spcPct val="0"/>
        </a:spcAft>
        <a:defRPr sz="25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5"/>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6"/>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6"/>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6"/>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9.xml"/><Relationship Id="rId4" Type="http://schemas.openxmlformats.org/officeDocument/2006/relationships/hyperlink" Target="https://pikas.dzlm.de/material-pik/haus-78-herausfordernde-lernangebote/haus-7-fortbildungsmaterial/modul-74"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vmlDrawing" Target="../drawings/vmlDrawing1.vml"/><Relationship Id="rId6" Type="http://schemas.openxmlformats.org/officeDocument/2006/relationships/hyperlink" Target="https://pikas.dzlm.de/material-pik/haus-78-herausfordernde-lernangebote/haus-7-fortbildungsmaterial/modul-74" TargetMode="External"/><Relationship Id="rId5" Type="http://schemas.openxmlformats.org/officeDocument/2006/relationships/image" Target="../media/image22.png"/><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hyperlink" Target="https://pikas.dzlm.de/material-pik/haus-78-herausfordernde-lernangebote/haus-7-fortbildungsmaterial/modul-74" TargetMode="External"/><Relationship Id="rId5" Type="http://schemas.openxmlformats.org/officeDocument/2006/relationships/image" Target="../media/image22.png"/><Relationship Id="rId4" Type="http://schemas.openxmlformats.org/officeDocument/2006/relationships/oleObject" Target="../embeddings/oleObject2.bin"/></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dzlm.de/"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1.xml"/><Relationship Id="rId1" Type="http://schemas.openxmlformats.org/officeDocument/2006/relationships/slideLayout" Target="../slideLayouts/slideLayout4.xml"/><Relationship Id="rId5" Type="http://schemas.openxmlformats.org/officeDocument/2006/relationships/hyperlink" Target="https://pikas.dzlm.de/material-pik/haus-78-herausfordernde-lernangebote/haus-7-fortbildungsmaterial/modul-74" TargetMode="External"/><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3" Type="http://schemas.openxmlformats.org/officeDocument/2006/relationships/hyperlink" Target="https://pikas.dzlm.de/material-pik/haus-78-herausfordernde-lernangebote/haus-7-fortbildungsmaterial/modul-74"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23.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4.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9.xml"/><Relationship Id="rId1" Type="http://schemas.openxmlformats.org/officeDocument/2006/relationships/slideLayout" Target="../slideLayouts/slideLayout4.xml"/><Relationship Id="rId5" Type="http://schemas.openxmlformats.org/officeDocument/2006/relationships/image" Target="../media/image35.emf"/><Relationship Id="rId4" Type="http://schemas.openxmlformats.org/officeDocument/2006/relationships/hyperlink" Target="https://pikas.dzlm.de/material-pik/haus-78-herausfordernde-lernangebote/haus-7-fortbildungsmaterial/modul-74"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0.xml"/><Relationship Id="rId1" Type="http://schemas.openxmlformats.org/officeDocument/2006/relationships/slideLayout" Target="../slideLayouts/slideLayout4.xml"/><Relationship Id="rId5" Type="http://schemas.openxmlformats.org/officeDocument/2006/relationships/hyperlink" Target="https://pikas.dzlm.de/material-pik/haus-78-herausfordernde-lernangebote/haus-7-fortbildungsmaterial/modul-74" TargetMode="External"/><Relationship Id="rId4" Type="http://schemas.openxmlformats.org/officeDocument/2006/relationships/image" Target="../media/image37.jpeg"/></Relationships>
</file>

<file path=ppt/slides/_rels/slide3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1.xml"/><Relationship Id="rId1" Type="http://schemas.openxmlformats.org/officeDocument/2006/relationships/slideLayout" Target="../slideLayouts/slideLayout4.xml"/><Relationship Id="rId4" Type="http://schemas.openxmlformats.org/officeDocument/2006/relationships/hyperlink" Target="https://pikas.dzlm.de/material-pik/haus-78-herausfordernde-lernangebote/haus-7-fortbildungsmaterial/modul-74"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hyperlink" Target="https://pikas.dzlm.de/material-pik/haus-78-herausfordernde-lernangebote/haus-7-fortbildungsmaterial/modul-74" TargetMode="External"/><Relationship Id="rId4" Type="http://schemas.openxmlformats.org/officeDocument/2006/relationships/image" Target="../media/image40.jpeg"/></Relationships>
</file>

<file path=ppt/slides/_rels/slide3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3.xml"/><Relationship Id="rId1" Type="http://schemas.openxmlformats.org/officeDocument/2006/relationships/slideLayout" Target="../slideLayouts/slideLayout4.xml"/><Relationship Id="rId5" Type="http://schemas.openxmlformats.org/officeDocument/2006/relationships/hyperlink" Target="https://pikas.dzlm.de/material-pik/haus-78-herausfordernde-lernangebote/haus-7-fortbildungsmaterial/modul-74" TargetMode="External"/><Relationship Id="rId4" Type="http://schemas.openxmlformats.org/officeDocument/2006/relationships/image" Target="../media/image42.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50.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el 2"/>
          <p:cNvSpPr>
            <a:spLocks noGrp="1"/>
          </p:cNvSpPr>
          <p:nvPr>
            <p:ph type="ctrTitle"/>
          </p:nvPr>
        </p:nvSpPr>
        <p:spPr>
          <a:xfrm>
            <a:off x="683568" y="4077072"/>
            <a:ext cx="5882253" cy="1143000"/>
          </a:xfrm>
        </p:spPr>
        <p:txBody>
          <a:bodyPr/>
          <a:lstStyle/>
          <a:p>
            <a:r>
              <a:rPr lang="de-DE" sz="2800" dirty="0">
                <a:latin typeface="Calibri" pitchFamily="34" charset="0"/>
                <a:cs typeface="Calibri" pitchFamily="34" charset="0"/>
              </a:rPr>
              <a:t>Sachrechnen GS</a:t>
            </a:r>
            <a:br>
              <a:rPr lang="de-DE" dirty="0">
                <a:latin typeface="Calibri" pitchFamily="34" charset="0"/>
                <a:cs typeface="Calibri" pitchFamily="34" charset="0"/>
              </a:rPr>
            </a:br>
            <a:r>
              <a:rPr lang="de-DE" sz="2400" b="0" dirty="0">
                <a:solidFill>
                  <a:prstClr val="white"/>
                </a:solidFill>
                <a:latin typeface="Calibri" pitchFamily="34" charset="0"/>
                <a:cs typeface="Calibri" pitchFamily="34" charset="0"/>
              </a:rPr>
              <a:t>Baustein 4 | </a:t>
            </a:r>
            <a:r>
              <a:rPr lang="de-DE" sz="2400" b="0" kern="1200" dirty="0">
                <a:latin typeface="Calibri" pitchFamily="34" charset="0"/>
                <a:ea typeface="ＭＳ Ｐゴシック" charset="-128"/>
                <a:cs typeface="Calibri" pitchFamily="34" charset="0"/>
              </a:rPr>
              <a:t>Gestaltungselemente des Sachrechenunterrichts</a:t>
            </a:r>
            <a:br>
              <a:rPr lang="de-DE" sz="2400" b="0" kern="1200" dirty="0">
                <a:solidFill>
                  <a:schemeClr val="tx1"/>
                </a:solidFill>
                <a:latin typeface="Calibri Normal" charset="0"/>
                <a:ea typeface="ＭＳ Ｐゴシック" charset="-128"/>
                <a:cs typeface="ＭＳ Ｐゴシック" charset="-128"/>
              </a:rPr>
            </a:br>
            <a:endParaRPr lang="de-DE" sz="2400" dirty="0">
              <a:latin typeface="Calibri" pitchFamily="34" charset="0"/>
              <a:cs typeface="Calibri" pitchFamily="34" charset="0"/>
            </a:endParaRPr>
          </a:p>
        </p:txBody>
      </p:sp>
      <p:sp>
        <p:nvSpPr>
          <p:cNvPr id="7" name="Inhaltsplatzhalter 4"/>
          <p:cNvSpPr txBox="1">
            <a:spLocks/>
          </p:cNvSpPr>
          <p:nvPr/>
        </p:nvSpPr>
        <p:spPr bwMode="auto">
          <a:xfrm>
            <a:off x="683568" y="5373216"/>
            <a:ext cx="6170648" cy="648072"/>
          </a:xfrm>
          <a:prstGeom prst="rect">
            <a:avLst/>
          </a:prstGeom>
          <a:noFill/>
          <a:ln w="9525">
            <a:noFill/>
            <a:miter lim="800000"/>
            <a:headEnd/>
            <a:tailEnd/>
          </a:ln>
        </p:spPr>
        <p:txBody>
          <a:bodyPr vert="horz" wrap="square" lIns="108000" tIns="108000" rIns="91440" bIns="108000" numCol="1" anchor="t" anchorCtr="0" compatLnSpc="1">
            <a:prstTxWarp prst="textNoShape">
              <a:avLst/>
            </a:prstTxWarp>
          </a:bodyPr>
          <a:lstStyle>
            <a:lvl1pPr marL="0" indent="0" algn="l" rtl="0" eaLnBrk="1" fontAlgn="base" hangingPunct="1">
              <a:lnSpc>
                <a:spcPct val="100000"/>
              </a:lnSpc>
              <a:spcBef>
                <a:spcPts val="576"/>
              </a:spcBef>
              <a:spcAft>
                <a:spcPts val="600"/>
              </a:spcAft>
              <a:buClr>
                <a:srgbClr val="327A86"/>
              </a:buClr>
              <a:buFontTx/>
              <a:buNone/>
              <a:defRPr sz="2000" baseline="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r>
              <a:rPr lang="de-DE" sz="1800" kern="0" dirty="0"/>
              <a:t>Elke Mirwald &amp; Roland Rink</a:t>
            </a:r>
          </a:p>
        </p:txBody>
      </p:sp>
      <p:pic>
        <p:nvPicPr>
          <p:cNvPr id="6" name="Bildplatzhalter 2"/>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t="26961" b="26961"/>
          <a:stretch>
            <a:fillRect/>
          </a:stretch>
        </p:blip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96552" y="1772816"/>
            <a:ext cx="8208912" cy="403244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Titel 1"/>
          <p:cNvSpPr>
            <a:spLocks noGrp="1"/>
          </p:cNvSpPr>
          <p:nvPr>
            <p:ph type="title"/>
          </p:nvPr>
        </p:nvSpPr>
        <p:spPr/>
        <p:txBody>
          <a:bodyPr>
            <a:normAutofit/>
          </a:bodyPr>
          <a:lstStyle/>
          <a:p>
            <a:r>
              <a:rPr lang="de-DE" dirty="0"/>
              <a:t>Reflexion der Praxisphase – unterrichtspraktisch</a:t>
            </a:r>
          </a:p>
        </p:txBody>
      </p:sp>
      <p:sp>
        <p:nvSpPr>
          <p:cNvPr id="5" name="Rectangle 3"/>
          <p:cNvSpPr>
            <a:spLocks noGrp="1" noChangeArrowheads="1"/>
          </p:cNvSpPr>
          <p:nvPr>
            <p:ph idx="4294967295"/>
          </p:nvPr>
        </p:nvSpPr>
        <p:spPr>
          <a:xfrm>
            <a:off x="324123" y="2852738"/>
            <a:ext cx="7488237" cy="1512887"/>
          </a:xfrm>
        </p:spPr>
        <p:txBody>
          <a:bodyPr/>
          <a:lstStyle/>
          <a:p>
            <a:pPr marL="0" indent="0">
              <a:buClrTx/>
              <a:buNone/>
            </a:pPr>
            <a:r>
              <a:rPr lang="de-DE" altLang="de-DE" b="1" dirty="0">
                <a:latin typeface="Calibri" pitchFamily="34" charset="0"/>
                <a:cs typeface="Calibri" pitchFamily="34" charset="0"/>
              </a:rPr>
              <a:t>Stellen Sie sich gegenseitig Ihre erprobten Unterrichtsbeispiele vor.</a:t>
            </a:r>
          </a:p>
          <a:p>
            <a:pPr marL="674688" lvl="1" indent="-311150">
              <a:spcBef>
                <a:spcPct val="0"/>
              </a:spcBef>
              <a:spcAft>
                <a:spcPct val="0"/>
              </a:spcAft>
              <a:buClr>
                <a:srgbClr val="327A86"/>
              </a:buClr>
              <a:buFont typeface="Wingdings" pitchFamily="2" charset="2"/>
              <a:buChar char="§"/>
            </a:pPr>
            <a:r>
              <a:rPr lang="de-DE" altLang="de-DE" kern="1200" dirty="0">
                <a:latin typeface="Calibri" pitchFamily="34" charset="0"/>
                <a:ea typeface="MS PGothic" pitchFamily="34" charset="-128"/>
                <a:cs typeface="Calibri" pitchFamily="34" charset="0"/>
              </a:rPr>
              <a:t>Ziel/Anforderungen an Kinder, Inhalte</a:t>
            </a:r>
            <a:r>
              <a:rPr lang="de-DE" altLang="de-DE" dirty="0">
                <a:latin typeface="Calibri" pitchFamily="34" charset="0"/>
                <a:cs typeface="Calibri" pitchFamily="34" charset="0"/>
              </a:rPr>
              <a:t>, Methoden</a:t>
            </a:r>
          </a:p>
          <a:p>
            <a:pPr marL="674688" lvl="1" indent="-311150">
              <a:spcBef>
                <a:spcPct val="0"/>
              </a:spcBef>
              <a:spcAft>
                <a:spcPct val="0"/>
              </a:spcAft>
              <a:buClr>
                <a:srgbClr val="327A86"/>
              </a:buClr>
              <a:buFont typeface="Wingdings" pitchFamily="2" charset="2"/>
              <a:buChar char="§"/>
            </a:pPr>
            <a:r>
              <a:rPr lang="de-DE" altLang="de-DE" dirty="0">
                <a:latin typeface="Calibri" pitchFamily="34" charset="0"/>
                <a:cs typeface="Calibri" pitchFamily="34" charset="0"/>
              </a:rPr>
              <a:t>Schülerarbeiten/Schwierigkeiten</a:t>
            </a:r>
            <a:endParaRPr lang="de-DE" altLang="de-DE" i="1" dirty="0">
              <a:latin typeface="Calibri" pitchFamily="34" charset="0"/>
              <a:cs typeface="Calibri" pitchFamily="34" charset="0"/>
            </a:endParaRPr>
          </a:p>
        </p:txBody>
      </p:sp>
      <p:sp>
        <p:nvSpPr>
          <p:cNvPr id="6" name="Rectangle 4"/>
          <p:cNvSpPr>
            <a:spLocks noChangeArrowheads="1"/>
          </p:cNvSpPr>
          <p:nvPr/>
        </p:nvSpPr>
        <p:spPr bwMode="auto">
          <a:xfrm>
            <a:off x="395858" y="4437112"/>
            <a:ext cx="7848550" cy="1512887"/>
          </a:xfrm>
          <a:prstGeom prst="rect">
            <a:avLst/>
          </a:prstGeom>
          <a:noFill/>
          <a:ln w="9525">
            <a:noFill/>
            <a:miter lim="800000"/>
            <a:headEnd/>
            <a:tailEnd/>
          </a:ln>
        </p:spPr>
        <p:txBody>
          <a:bodyPr lIns="0" tIns="0"/>
          <a:lstStyle/>
          <a:p>
            <a:pPr marL="341313" indent="-342900">
              <a:spcBef>
                <a:spcPts val="575"/>
              </a:spcBef>
              <a:spcAft>
                <a:spcPts val="600"/>
              </a:spcAft>
              <a:buClr>
                <a:schemeClr val="accent1"/>
              </a:buClr>
            </a:pPr>
            <a:r>
              <a:rPr lang="de-DE" altLang="de-DE" sz="2000" b="1" dirty="0">
                <a:latin typeface="Calibri" pitchFamily="34" charset="0"/>
                <a:cs typeface="Calibri" pitchFamily="34" charset="0"/>
              </a:rPr>
              <a:t>Informieren Sie sich über die anderen Doppeljahrgangsstufen.</a:t>
            </a:r>
          </a:p>
          <a:p>
            <a:pPr marL="742950" lvl="1" indent="-285750">
              <a:buClr>
                <a:srgbClr val="327A86"/>
              </a:buClr>
              <a:buFont typeface="Wingdings" pitchFamily="2" charset="2"/>
              <a:buChar char="§"/>
            </a:pPr>
            <a:r>
              <a:rPr lang="de-DE" altLang="de-DE" sz="1800" dirty="0">
                <a:latin typeface="Calibri" pitchFamily="34" charset="0"/>
                <a:cs typeface="Calibri" pitchFamily="34" charset="0"/>
              </a:rPr>
              <a:t>Finden Sie Anknüpfungspunkte.</a:t>
            </a:r>
          </a:p>
          <a:p>
            <a:pPr marL="742950" lvl="1" indent="-285750">
              <a:buClr>
                <a:srgbClr val="327A86"/>
              </a:buClr>
              <a:buFont typeface="Wingdings" pitchFamily="2" charset="2"/>
              <a:buChar char="§"/>
            </a:pPr>
            <a:r>
              <a:rPr lang="de-DE" altLang="de-DE" sz="1800" dirty="0">
                <a:latin typeface="Calibri" pitchFamily="34" charset="0"/>
                <a:cs typeface="Calibri" pitchFamily="34" charset="0"/>
              </a:rPr>
              <a:t>Haben Sie (Nach-)Fragen?</a:t>
            </a:r>
          </a:p>
          <a:p>
            <a:pPr marL="742950" lvl="1" indent="-285750">
              <a:buClr>
                <a:srgbClr val="327A86"/>
              </a:buClr>
              <a:buFont typeface="Wingdings" pitchFamily="2" charset="2"/>
              <a:buChar char="§"/>
            </a:pPr>
            <a:r>
              <a:rPr lang="de-DE" altLang="de-DE" sz="1800" dirty="0">
                <a:latin typeface="Calibri" pitchFamily="34" charset="0"/>
                <a:cs typeface="Calibri" pitchFamily="34" charset="0"/>
              </a:rPr>
              <a:t>Finden Sie weitere Ideen.</a:t>
            </a:r>
          </a:p>
        </p:txBody>
      </p:sp>
      <p:sp>
        <p:nvSpPr>
          <p:cNvPr id="8" name="Rechteck 7"/>
          <p:cNvSpPr/>
          <p:nvPr/>
        </p:nvSpPr>
        <p:spPr>
          <a:xfrm>
            <a:off x="323528" y="1887215"/>
            <a:ext cx="6984776" cy="461665"/>
          </a:xfrm>
          <a:prstGeom prst="rect">
            <a:avLst/>
          </a:prstGeom>
        </p:spPr>
        <p:txBody>
          <a:bodyPr wrap="square">
            <a:spAutoFit/>
          </a:bodyPr>
          <a:lstStyle/>
          <a:p>
            <a:pPr>
              <a:spcAft>
                <a:spcPts val="300"/>
              </a:spcAft>
            </a:pPr>
            <a:r>
              <a:rPr lang="en-GB" b="1" dirty="0">
                <a:latin typeface="Calibri" panose="020F0502020204030204" pitchFamily="34" charset="0"/>
              </a:rPr>
              <a:t>Galerierundgang: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vertical)">
                                      <p:cBhvr>
                                        <p:cTn id="7" dur="1000"/>
                                        <p:tgtEl>
                                          <p:spTgt spid="6">
                                            <p:txEl>
                                              <p:pRg st="0" end="0"/>
                                            </p:txEl>
                                          </p:spTgt>
                                        </p:tgtEl>
                                      </p:cBhvr>
                                    </p:animEffect>
                                  </p:childTnLst>
                                </p:cTn>
                              </p:par>
                              <p:par>
                                <p:cTn id="8" presetID="3" presetClass="entr" presetSubtype="5"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vertical)">
                                      <p:cBhvr>
                                        <p:cTn id="10" dur="1000"/>
                                        <p:tgtEl>
                                          <p:spTgt spid="6">
                                            <p:txEl>
                                              <p:pRg st="1" end="1"/>
                                            </p:txEl>
                                          </p:spTgt>
                                        </p:tgtEl>
                                      </p:cBhvr>
                                    </p:animEffect>
                                  </p:childTnLst>
                                </p:cTn>
                              </p:par>
                              <p:par>
                                <p:cTn id="11" presetID="3" presetClass="entr" presetSubtype="5"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vertical)">
                                      <p:cBhvr>
                                        <p:cTn id="13" dur="1000"/>
                                        <p:tgtEl>
                                          <p:spTgt spid="6">
                                            <p:txEl>
                                              <p:pRg st="2" end="2"/>
                                            </p:txEl>
                                          </p:spTgt>
                                        </p:tgtEl>
                                      </p:cBhvr>
                                    </p:animEffect>
                                  </p:childTnLst>
                                </p:cTn>
                              </p:par>
                              <p:par>
                                <p:cTn id="14" presetID="3" presetClass="entr" presetSubtype="5"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vertical)">
                                      <p:cBhvr>
                                        <p:cTn id="16"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96552" y="1916832"/>
            <a:ext cx="9217024" cy="4680520"/>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6" name="Inhaltsplatzhalter 2"/>
          <p:cNvSpPr txBox="1">
            <a:spLocks/>
          </p:cNvSpPr>
          <p:nvPr/>
        </p:nvSpPr>
        <p:spPr bwMode="auto">
          <a:xfrm>
            <a:off x="323528" y="2348880"/>
            <a:ext cx="8280920" cy="3744416"/>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0"/>
              </a:spcBef>
              <a:spcAft>
                <a:spcPts val="0"/>
              </a:spcAft>
              <a:buClr>
                <a:srgbClr val="327A86"/>
              </a:buClr>
              <a:buSzTx/>
              <a:buFont typeface="Arial" panose="020B0604020202020204" pitchFamily="34" charset="0"/>
              <a:buNone/>
              <a:tabLst/>
              <a:defRPr/>
            </a:pPr>
            <a:r>
              <a:rPr kumimoji="0" lang="de-DE" altLang="de-DE" sz="2000" b="1" i="0" u="none" strike="noStrike" kern="0" cap="none" spc="0" normalizeH="0" baseline="0" noProof="0" dirty="0">
                <a:ln>
                  <a:noFill/>
                </a:ln>
                <a:solidFill>
                  <a:schemeClr val="tx1"/>
                </a:solidFill>
                <a:effectLst/>
                <a:uLnTx/>
                <a:uFillTx/>
                <a:latin typeface="Calibri"/>
                <a:ea typeface="+mn-ea"/>
                <a:cs typeface="Calibri"/>
              </a:rPr>
              <a:t>Erproben Sie die von Ihnen bereits bearbeitete </a:t>
            </a:r>
          </a:p>
          <a:p>
            <a:pPr marL="0" marR="0" lvl="0" indent="0" algn="l" defTabSz="914400" rtl="0" eaLnBrk="1" fontAlgn="base" latinLnBrk="0" hangingPunct="1">
              <a:lnSpc>
                <a:spcPct val="100000"/>
              </a:lnSpc>
              <a:spcBef>
                <a:spcPts val="0"/>
              </a:spcBef>
              <a:spcAft>
                <a:spcPts val="0"/>
              </a:spcAft>
              <a:buClr>
                <a:srgbClr val="327A86"/>
              </a:buClr>
              <a:buSzTx/>
              <a:buFont typeface="Arial" panose="020B0604020202020204" pitchFamily="34" charset="0"/>
              <a:buNone/>
              <a:tabLst/>
              <a:defRPr/>
            </a:pPr>
            <a:r>
              <a:rPr kumimoji="0" lang="de-DE" altLang="de-DE" sz="2000" b="1" i="0" u="none" strike="noStrike" kern="0" cap="none" spc="0" normalizeH="0" baseline="0" noProof="0" dirty="0">
                <a:ln>
                  <a:noFill/>
                </a:ln>
                <a:solidFill>
                  <a:schemeClr val="tx1"/>
                </a:solidFill>
                <a:effectLst/>
                <a:uLnTx/>
                <a:uFillTx/>
                <a:latin typeface="Calibri"/>
                <a:ea typeface="+mn-ea"/>
                <a:cs typeface="Calibri"/>
              </a:rPr>
              <a:t>und diskutierten Aufgaben im eigenen Unterricht</a:t>
            </a:r>
          </a:p>
          <a:p>
            <a:pPr marL="0" marR="0" lvl="0" indent="0" algn="l" defTabSz="914400" rtl="0" eaLnBrk="1" fontAlgn="base" latinLnBrk="0" hangingPunct="1">
              <a:lnSpc>
                <a:spcPct val="100000"/>
              </a:lnSpc>
              <a:spcBef>
                <a:spcPts val="0"/>
              </a:spcBef>
              <a:spcAft>
                <a:spcPts val="0"/>
              </a:spcAft>
              <a:buClr>
                <a:srgbClr val="327A86"/>
              </a:buClr>
              <a:buSzTx/>
              <a:buFont typeface="Arial" panose="020B0604020202020204" pitchFamily="34" charset="0"/>
              <a:buNone/>
              <a:tabLst/>
              <a:defRPr/>
            </a:pPr>
            <a:endParaRPr kumimoji="0" lang="de-DE" altLang="de-DE" sz="2000" b="1" i="0" u="none" strike="noStrike" kern="0" cap="none" spc="0" normalizeH="0" baseline="0" noProof="0" dirty="0">
              <a:ln>
                <a:noFill/>
              </a:ln>
              <a:solidFill>
                <a:schemeClr val="tx1"/>
              </a:solidFill>
              <a:effectLst/>
              <a:uLnTx/>
              <a:uFillTx/>
              <a:latin typeface="Calibri"/>
              <a:ea typeface="+mn-ea"/>
              <a:cs typeface="Calibri"/>
            </a:endParaRPr>
          </a:p>
          <a:p>
            <a:pPr marL="743850" marR="0" lvl="1" indent="-342900" algn="l" defTabSz="914400" rtl="0" eaLnBrk="1" fontAlgn="base" latinLnBrk="0" hangingPunct="1">
              <a:lnSpc>
                <a:spcPct val="100000"/>
              </a:lnSpc>
              <a:spcBef>
                <a:spcPct val="20000"/>
              </a:spcBef>
              <a:spcAft>
                <a:spcPts val="600"/>
              </a:spcAft>
              <a:buClr>
                <a:schemeClr val="tx1"/>
              </a:buClr>
              <a:buSzTx/>
              <a:buFont typeface="+mj-lt"/>
              <a:buAutoNum type="alphaLcParenR"/>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Wie viele Kinder (Gruppen) konnten die Aufgabe lösen?</a:t>
            </a:r>
          </a:p>
          <a:p>
            <a:pPr marL="743850" marR="0" lvl="1" indent="-342900" algn="l" defTabSz="914400" rtl="0" eaLnBrk="1" fontAlgn="base" latinLnBrk="0" hangingPunct="1">
              <a:lnSpc>
                <a:spcPct val="100000"/>
              </a:lnSpc>
              <a:spcBef>
                <a:spcPct val="20000"/>
              </a:spcBef>
              <a:spcAft>
                <a:spcPts val="600"/>
              </a:spcAft>
              <a:buClr>
                <a:schemeClr val="tx1"/>
              </a:buClr>
              <a:buSzTx/>
              <a:buFont typeface="+mj-lt"/>
              <a:buAutoNum type="alphaLcParenR"/>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Wie verlief/en bei den Kindern der/die Modellierungsprozess/e?</a:t>
            </a:r>
          </a:p>
          <a:p>
            <a:pPr marL="743850" marR="0" lvl="1" indent="-342900" algn="l" defTabSz="914400" rtl="0" eaLnBrk="1" fontAlgn="base" latinLnBrk="0" hangingPunct="1">
              <a:lnSpc>
                <a:spcPct val="100000"/>
              </a:lnSpc>
              <a:spcBef>
                <a:spcPct val="20000"/>
              </a:spcBef>
              <a:spcAft>
                <a:spcPts val="600"/>
              </a:spcAft>
              <a:buClr>
                <a:schemeClr val="tx1"/>
              </a:buClr>
              <a:buSzTx/>
              <a:buFont typeface="+mj-lt"/>
              <a:buAutoNum type="alphaLcParenR"/>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Was gelang gut und wo gab es Probleme?</a:t>
            </a:r>
          </a:p>
          <a:p>
            <a:pPr marL="743850" marR="0" lvl="1" indent="-342900" algn="l" defTabSz="914400" rtl="0" eaLnBrk="1" fontAlgn="base" latinLnBrk="0" hangingPunct="1">
              <a:lnSpc>
                <a:spcPct val="100000"/>
              </a:lnSpc>
              <a:spcBef>
                <a:spcPct val="20000"/>
              </a:spcBef>
              <a:spcAft>
                <a:spcPts val="0"/>
              </a:spcAft>
              <a:buClr>
                <a:schemeClr val="tx1"/>
              </a:buClr>
              <a:buSzTx/>
              <a:buFont typeface="+mj-lt"/>
              <a:buAutoNum type="alphaLcParenR"/>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In welcher Phase des Modellierungsprozesses traten besondere Schwierigkeiten auf? Welche</a:t>
            </a:r>
            <a:r>
              <a:rPr kumimoji="0" lang="de-DE" altLang="de-DE" sz="1800" b="0" i="0" u="none" strike="noStrike" kern="0" cap="none" spc="0" normalizeH="0" noProof="0" dirty="0">
                <a:ln>
                  <a:noFill/>
                </a:ln>
                <a:solidFill>
                  <a:schemeClr val="tx1"/>
                </a:solidFill>
                <a:effectLst/>
                <a:uLnTx/>
                <a:uFillTx/>
                <a:latin typeface="Calibri"/>
                <a:ea typeface="+mn-ea"/>
                <a:cs typeface="Calibri"/>
              </a:rPr>
              <a:t> </a:t>
            </a: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waren es?  </a:t>
            </a:r>
          </a:p>
          <a:p>
            <a:pPr marL="743850" marR="0" lvl="1" indent="-342900" algn="l" defTabSz="914400" rtl="0" eaLnBrk="1" fontAlgn="base" latinLnBrk="0" hangingPunct="1">
              <a:lnSpc>
                <a:spcPct val="100000"/>
              </a:lnSpc>
              <a:spcBef>
                <a:spcPct val="20000"/>
              </a:spcBef>
              <a:spcAft>
                <a:spcPts val="0"/>
              </a:spcAft>
              <a:buClr>
                <a:schemeClr val="tx1"/>
              </a:buClr>
              <a:buSzTx/>
              <a:buFont typeface="+mj-lt"/>
              <a:buAutoNum type="alphaLcParenR"/>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Wie viele Kinder konnten mit der Aufgabe nichts anfangen? Kennen Sie dafür die Ursachen?</a:t>
            </a:r>
          </a:p>
          <a:p>
            <a:pPr marL="743850" marR="0" lvl="1" indent="-342900" algn="l" defTabSz="914400" rtl="0" eaLnBrk="1" fontAlgn="base" latinLnBrk="0" hangingPunct="1">
              <a:lnSpc>
                <a:spcPct val="100000"/>
              </a:lnSpc>
              <a:spcBef>
                <a:spcPct val="20000"/>
              </a:spcBef>
              <a:spcAft>
                <a:spcPts val="600"/>
              </a:spcAft>
              <a:buClr>
                <a:schemeClr val="tx1"/>
              </a:buClr>
              <a:buSzTx/>
              <a:buFont typeface="+mj-lt"/>
              <a:buAutoNum type="alphaLcParenR"/>
              <a:tabLst/>
              <a:defRPr/>
            </a:pPr>
            <a:r>
              <a:rPr lang="de-DE" altLang="de-DE" sz="1800" kern="0" dirty="0">
                <a:latin typeface="Calibri"/>
                <a:ea typeface="+mn-ea"/>
                <a:cs typeface="Calibri"/>
              </a:rPr>
              <a:t>In welchem Zusammenhang haben Sie welche Hilfe  Kindern gegeben?</a:t>
            </a:r>
            <a:endParaRPr kumimoji="0" lang="de-DE" altLang="de-DE" sz="1800" b="0" i="0" u="none" strike="noStrike" kern="0" cap="none" spc="0" normalizeH="0" baseline="0" noProof="0" dirty="0">
              <a:ln>
                <a:noFill/>
              </a:ln>
              <a:solidFill>
                <a:schemeClr val="tx1"/>
              </a:solidFill>
              <a:effectLst/>
              <a:uLnTx/>
              <a:uFillTx/>
              <a:latin typeface="Calibri"/>
              <a:ea typeface="+mn-ea"/>
              <a:cs typeface="Calibri"/>
            </a:endParaRPr>
          </a:p>
        </p:txBody>
      </p:sp>
      <p:sp>
        <p:nvSpPr>
          <p:cNvPr id="3" name="Titel 2"/>
          <p:cNvSpPr>
            <a:spLocks noGrp="1"/>
          </p:cNvSpPr>
          <p:nvPr>
            <p:ph type="title"/>
          </p:nvPr>
        </p:nvSpPr>
        <p:spPr/>
        <p:txBody>
          <a:bodyPr>
            <a:noAutofit/>
          </a:bodyPr>
          <a:lstStyle/>
          <a:p>
            <a:pPr lvl="0"/>
            <a:br>
              <a:rPr lang="de-DE" dirty="0">
                <a:solidFill>
                  <a:schemeClr val="accent1"/>
                </a:solidFill>
                <a:latin typeface="Calibri" pitchFamily="34" charset="0"/>
              </a:rPr>
            </a:br>
            <a:r>
              <a:rPr lang="de-DE" dirty="0">
                <a:solidFill>
                  <a:schemeClr val="accent1"/>
                </a:solidFill>
                <a:latin typeface="Calibri" pitchFamily="34" charset="0"/>
              </a:rPr>
              <a:t>Praxisphase – fachlicher/fachdidaktischer Auftrag </a:t>
            </a:r>
            <a:br>
              <a:rPr lang="de-DE" dirty="0"/>
            </a:br>
            <a:endParaRPr lang="de-DE" dirty="0"/>
          </a:p>
        </p:txBody>
      </p:sp>
      <p:pic>
        <p:nvPicPr>
          <p:cNvPr id="9" name="Grafik 8" descr="Folie 27.jpg"/>
          <p:cNvPicPr>
            <a:picLocks noChangeAspect="1"/>
          </p:cNvPicPr>
          <p:nvPr/>
        </p:nvPicPr>
        <p:blipFill>
          <a:blip r:embed="rId3"/>
          <a:stretch>
            <a:fillRect/>
          </a:stretch>
        </p:blipFill>
        <p:spPr>
          <a:xfrm>
            <a:off x="6156176" y="908720"/>
            <a:ext cx="2771800" cy="2078850"/>
          </a:xfrm>
          <a:prstGeom prst="rect">
            <a:avLst/>
          </a:prstGeom>
          <a:ln>
            <a:solidFill>
              <a:srgbClr val="327A86"/>
            </a:solidFill>
          </a:ln>
        </p:spPr>
      </p:pic>
    </p:spTree>
    <p:extLst>
      <p:ext uri="{BB962C8B-B14F-4D97-AF65-F5344CB8AC3E}">
        <p14:creationId xmlns:p14="http://schemas.microsoft.com/office/powerpoint/2010/main" val="1276372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el 1"/>
          <p:cNvSpPr>
            <a:spLocks noGrp="1"/>
          </p:cNvSpPr>
          <p:nvPr>
            <p:ph type="title"/>
          </p:nvPr>
        </p:nvSpPr>
        <p:spPr bwMode="auto">
          <a:xfrm>
            <a:off x="324000" y="404664"/>
            <a:ext cx="9036496" cy="4908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0000"/>
          </a:bodyPr>
          <a:lstStyle/>
          <a:p>
            <a:r>
              <a:rPr lang="de-DE" altLang="de-DE" sz="2800" dirty="0"/>
              <a:t>Phasen des Problemlöseprozesses</a:t>
            </a:r>
            <a:br>
              <a:rPr lang="de-DE" altLang="de-DE" dirty="0"/>
            </a:br>
            <a:endParaRPr lang="de-DE" altLang="de-DE" sz="2000" b="0" dirty="0">
              <a:solidFill>
                <a:schemeClr val="tx1"/>
              </a:solidFill>
            </a:endParaRPr>
          </a:p>
        </p:txBody>
      </p:sp>
      <p:sp>
        <p:nvSpPr>
          <p:cNvPr id="4" name="Rechteck 3"/>
          <p:cNvSpPr>
            <a:spLocks noChangeArrowheads="1"/>
          </p:cNvSpPr>
          <p:nvPr/>
        </p:nvSpPr>
        <p:spPr bwMode="auto">
          <a:xfrm>
            <a:off x="395536" y="1556792"/>
            <a:ext cx="7777163" cy="4108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50000"/>
              </a:spcBef>
              <a:buFontTx/>
              <a:buNone/>
            </a:pPr>
            <a:r>
              <a:rPr lang="de-DE" altLang="de-DE" sz="1800" b="1" dirty="0">
                <a:solidFill>
                  <a:schemeClr val="tx1"/>
                </a:solidFill>
                <a:latin typeface="Calibri" panose="020F0502020204030204" pitchFamily="34" charset="0"/>
                <a:cs typeface="Calibri" panose="020F0502020204030204" pitchFamily="34" charset="0"/>
              </a:rPr>
              <a:t>Phase 1 Verstehen der Aufgabe</a:t>
            </a:r>
          </a:p>
          <a:p>
            <a:pPr algn="just" eaLnBrk="1" hangingPunct="1">
              <a:spcBef>
                <a:spcPct val="50000"/>
              </a:spcBef>
              <a:buFontTx/>
              <a:buNone/>
            </a:pPr>
            <a:r>
              <a:rPr lang="de-DE" altLang="de-DE" sz="1800" dirty="0">
                <a:solidFill>
                  <a:schemeClr val="tx1"/>
                </a:solidFill>
                <a:latin typeface="Calibri" panose="020F0502020204030204" pitchFamily="34" charset="0"/>
                <a:cs typeface="Calibri" panose="020F0502020204030204" pitchFamily="34" charset="0"/>
              </a:rPr>
              <a:t>Der Lernende soll hier geeignete Fragen stellen und überlegen, ob das Problem überhaupt lösbar ist. Eine erste Visualisierung könnte z. B. weiterhelfen.</a:t>
            </a:r>
          </a:p>
          <a:p>
            <a:pPr algn="just" eaLnBrk="1" hangingPunct="1">
              <a:spcBef>
                <a:spcPct val="50000"/>
              </a:spcBef>
              <a:buFontTx/>
              <a:buNone/>
            </a:pPr>
            <a:r>
              <a:rPr lang="de-DE" altLang="de-DE" sz="1800" b="1" dirty="0">
                <a:solidFill>
                  <a:schemeClr val="tx1"/>
                </a:solidFill>
                <a:latin typeface="Calibri" panose="020F0502020204030204" pitchFamily="34" charset="0"/>
                <a:cs typeface="Calibri" panose="020F0502020204030204" pitchFamily="34" charset="0"/>
              </a:rPr>
              <a:t>Phase 2 Ausdenken eines Plans</a:t>
            </a:r>
          </a:p>
          <a:p>
            <a:pPr algn="just" eaLnBrk="1" hangingPunct="1">
              <a:spcBef>
                <a:spcPct val="50000"/>
              </a:spcBef>
              <a:buFontTx/>
              <a:buNone/>
            </a:pPr>
            <a:r>
              <a:rPr lang="de-DE" altLang="de-DE" sz="1800" dirty="0">
                <a:solidFill>
                  <a:schemeClr val="tx1"/>
                </a:solidFill>
                <a:latin typeface="Calibri" panose="020F0502020204030204" pitchFamily="34" charset="0"/>
                <a:cs typeface="Calibri" panose="020F0502020204030204" pitchFamily="34" charset="0"/>
              </a:rPr>
              <a:t>Bekannte Strategien werden betrachtet und auf Nutzbarkeit untersucht.</a:t>
            </a:r>
          </a:p>
          <a:p>
            <a:pPr algn="just" eaLnBrk="1" hangingPunct="1">
              <a:spcBef>
                <a:spcPct val="50000"/>
              </a:spcBef>
              <a:buFontTx/>
              <a:buNone/>
            </a:pPr>
            <a:r>
              <a:rPr lang="de-DE" altLang="de-DE" sz="1800" b="1" dirty="0">
                <a:solidFill>
                  <a:schemeClr val="tx1"/>
                </a:solidFill>
                <a:latin typeface="Calibri" panose="020F0502020204030204" pitchFamily="34" charset="0"/>
                <a:cs typeface="Calibri" panose="020F0502020204030204" pitchFamily="34" charset="0"/>
              </a:rPr>
              <a:t>Phase 3 Ausführung des Plans</a:t>
            </a:r>
          </a:p>
          <a:p>
            <a:pPr algn="just" eaLnBrk="1" hangingPunct="1">
              <a:spcBef>
                <a:spcPct val="50000"/>
              </a:spcBef>
              <a:buFontTx/>
              <a:buNone/>
            </a:pPr>
            <a:r>
              <a:rPr lang="de-DE" altLang="de-DE" sz="1800" dirty="0">
                <a:solidFill>
                  <a:schemeClr val="tx1"/>
                </a:solidFill>
                <a:latin typeface="Calibri" panose="020F0502020204030204" pitchFamily="34" charset="0"/>
                <a:cs typeface="Calibri" panose="020F0502020204030204" pitchFamily="34" charset="0"/>
              </a:rPr>
              <a:t>Jeder Schritt der Problemlösung soll auf mathematische Richtigkeit kontrolliert werden.</a:t>
            </a:r>
          </a:p>
          <a:p>
            <a:pPr algn="just" eaLnBrk="1" hangingPunct="1">
              <a:spcBef>
                <a:spcPct val="50000"/>
              </a:spcBef>
              <a:buFontTx/>
              <a:buNone/>
            </a:pPr>
            <a:r>
              <a:rPr lang="de-DE" altLang="de-DE" sz="1800" b="1" dirty="0">
                <a:solidFill>
                  <a:schemeClr val="tx1"/>
                </a:solidFill>
                <a:latin typeface="Calibri" panose="020F0502020204030204" pitchFamily="34" charset="0"/>
                <a:cs typeface="Calibri" panose="020F0502020204030204" pitchFamily="34" charset="0"/>
              </a:rPr>
              <a:t>Phase 4 Rückschau</a:t>
            </a:r>
          </a:p>
          <a:p>
            <a:pPr algn="just" eaLnBrk="1" hangingPunct="1">
              <a:spcBef>
                <a:spcPct val="50000"/>
              </a:spcBef>
              <a:buFontTx/>
              <a:buNone/>
            </a:pPr>
            <a:r>
              <a:rPr lang="de-DE" altLang="de-DE" sz="1800" dirty="0">
                <a:solidFill>
                  <a:schemeClr val="tx1"/>
                </a:solidFill>
                <a:latin typeface="Calibri" panose="020F0502020204030204" pitchFamily="34" charset="0"/>
                <a:cs typeface="Calibri" panose="020F0502020204030204" pitchFamily="34" charset="0"/>
              </a:rPr>
              <a:t>Die Lernenden sollen ihre Problemlösung reflektieren und die verwendete Methode für kommende Probleme nutzen.</a:t>
            </a:r>
          </a:p>
        </p:txBody>
      </p:sp>
      <p:sp>
        <p:nvSpPr>
          <p:cNvPr id="5" name="Rechteck 4"/>
          <p:cNvSpPr/>
          <p:nvPr/>
        </p:nvSpPr>
        <p:spPr>
          <a:xfrm>
            <a:off x="7452320" y="620688"/>
            <a:ext cx="1296573" cy="276999"/>
          </a:xfrm>
          <a:prstGeom prst="rect">
            <a:avLst/>
          </a:prstGeom>
        </p:spPr>
        <p:txBody>
          <a:bodyPr wrap="none">
            <a:spAutoFit/>
          </a:bodyPr>
          <a:lstStyle/>
          <a:p>
            <a:pPr eaLnBrk="1" hangingPunct="1">
              <a:spcBef>
                <a:spcPct val="50000"/>
              </a:spcBef>
              <a:buFontTx/>
              <a:buNone/>
            </a:pPr>
            <a:r>
              <a:rPr lang="de-DE" altLang="de-DE" sz="1200" dirty="0">
                <a:latin typeface="Calibri" pitchFamily="34" charset="0"/>
                <a:cs typeface="Calibri" pitchFamily="34" charset="0"/>
              </a:rPr>
              <a:t>(nach </a:t>
            </a:r>
            <a:r>
              <a:rPr lang="de-DE" altLang="de-DE" sz="1200" dirty="0" err="1">
                <a:latin typeface="Calibri" pitchFamily="34" charset="0"/>
                <a:cs typeface="Calibri" pitchFamily="34" charset="0"/>
              </a:rPr>
              <a:t>Polya</a:t>
            </a:r>
            <a:r>
              <a:rPr lang="de-DE" altLang="de-DE" sz="1200" dirty="0">
                <a:latin typeface="Calibri" pitchFamily="34" charset="0"/>
                <a:cs typeface="Calibri" pitchFamily="34" charset="0"/>
              </a:rPr>
              <a:t> 1995)</a:t>
            </a:r>
          </a:p>
        </p:txBody>
      </p:sp>
      <p:sp>
        <p:nvSpPr>
          <p:cNvPr id="6" name="AutoShape 7"/>
          <p:cNvSpPr>
            <a:spLocks noChangeArrowheads="1"/>
          </p:cNvSpPr>
          <p:nvPr/>
        </p:nvSpPr>
        <p:spPr bwMode="auto">
          <a:xfrm>
            <a:off x="323528" y="1268760"/>
            <a:ext cx="7849171" cy="1395264"/>
          </a:xfrm>
          <a:prstGeom prst="roundRect">
            <a:avLst>
              <a:gd name="adj" fmla="val 16667"/>
            </a:avLst>
          </a:prstGeom>
          <a:noFill/>
          <a:ln w="9525">
            <a:solidFill>
              <a:srgbClr val="327A86"/>
            </a:solidFill>
            <a:round/>
            <a:headEnd/>
            <a:tailEnd/>
          </a:ln>
        </p:spPr>
        <p:txBody>
          <a:bodyPr wrap="none" anchor="ctr"/>
          <a:lstStyle/>
          <a:p>
            <a:pPr eaLnBrk="1" hangingPunct="1"/>
            <a:endParaRPr lang="de-DE" alt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180528" y="1988840"/>
            <a:ext cx="6912768"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395536" y="1340768"/>
            <a:ext cx="8424936" cy="2592288"/>
          </a:xfrm>
        </p:spPr>
        <p:txBody>
          <a:bodyPr/>
          <a:lstStyle/>
          <a:p>
            <a:pPr marL="514350" indent="-514350">
              <a:buClr>
                <a:srgbClr val="327A86"/>
              </a:buClr>
              <a:buAutoNum type="arabicPeriod"/>
            </a:pPr>
            <a:r>
              <a:rPr lang="de-DE" dirty="0"/>
              <a:t>Reflexion und Austausch zur Praxisphase 3</a:t>
            </a:r>
          </a:p>
          <a:p>
            <a:pPr marL="514350" indent="-514350">
              <a:buClr>
                <a:srgbClr val="327A86"/>
              </a:buClr>
              <a:buAutoNum type="arabicPeriod"/>
            </a:pPr>
            <a:r>
              <a:rPr lang="de-DE" altLang="x-none" dirty="0">
                <a:solidFill>
                  <a:srgbClr val="327A86"/>
                </a:solidFill>
                <a:latin typeface="Calibri" pitchFamily="34" charset="0"/>
                <a:cs typeface="Calibri" pitchFamily="34" charset="0"/>
              </a:rPr>
              <a:t>Texterschließung</a:t>
            </a:r>
            <a:endParaRPr lang="de-DE" dirty="0">
              <a:solidFill>
                <a:srgbClr val="327A86"/>
              </a:solidFill>
            </a:endParaRPr>
          </a:p>
          <a:p>
            <a:pPr marL="514350" indent="-514350">
              <a:buClr>
                <a:srgbClr val="327A86"/>
              </a:buClr>
              <a:buAutoNum type="arabicPeriod"/>
            </a:pPr>
            <a:r>
              <a:rPr lang="de-DE" altLang="de-DE" dirty="0"/>
              <a:t>Grafische Bearbeitungshilfen</a:t>
            </a:r>
          </a:p>
          <a:p>
            <a:pPr marL="514350" indent="-514350">
              <a:buClr>
                <a:srgbClr val="327A86"/>
              </a:buClr>
              <a:buAutoNum type="arabicPeriod"/>
            </a:pPr>
            <a:r>
              <a:rPr lang="de-DE" dirty="0"/>
              <a:t>Differenzierung</a:t>
            </a:r>
          </a:p>
          <a:p>
            <a:pPr marL="514350" indent="-514350">
              <a:buClr>
                <a:srgbClr val="327A86"/>
              </a:buClr>
              <a:buAutoNum type="arabicPeriod"/>
            </a:pPr>
            <a:r>
              <a:rPr lang="de-DE" dirty="0"/>
              <a:t>Rückblick und Feedback</a:t>
            </a:r>
          </a:p>
          <a:p>
            <a:pPr marL="514350" indent="-514350">
              <a:buClr>
                <a:srgbClr val="327A86"/>
              </a:buClr>
              <a:buAutoNum type="arabicPeriod"/>
            </a:pPr>
            <a:endParaRPr lang="de-DE" dirty="0"/>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Anmerkungen</a:t>
            </a:r>
          </a:p>
        </p:txBody>
      </p:sp>
      <p:sp>
        <p:nvSpPr>
          <p:cNvPr id="5" name="Rechteck 4"/>
          <p:cNvSpPr/>
          <p:nvPr/>
        </p:nvSpPr>
        <p:spPr>
          <a:xfrm>
            <a:off x="971600" y="1700808"/>
            <a:ext cx="4572000" cy="1200329"/>
          </a:xfrm>
          <a:prstGeom prst="rect">
            <a:avLst/>
          </a:prstGeom>
        </p:spPr>
        <p:txBody>
          <a:bodyPr>
            <a:spAutoFit/>
          </a:bodyPr>
          <a:lstStyle/>
          <a:p>
            <a:r>
              <a:rPr lang="de-DE" b="1" dirty="0">
                <a:latin typeface="Calibri" panose="020F0502020204030204" pitchFamily="34" charset="0"/>
                <a:cs typeface="Calibri" panose="020F0502020204030204" pitchFamily="34" charset="0"/>
              </a:rPr>
              <a:t>Modul 7.4: Texterschließungs- und Bearbeitungshilfen bei komplexen Sachaufgaben</a:t>
            </a:r>
          </a:p>
        </p:txBody>
      </p:sp>
      <p:sp>
        <p:nvSpPr>
          <p:cNvPr id="6" name="Textfeld 5"/>
          <p:cNvSpPr txBox="1"/>
          <p:nvPr/>
        </p:nvSpPr>
        <p:spPr>
          <a:xfrm>
            <a:off x="323528" y="1196752"/>
            <a:ext cx="3892412" cy="400110"/>
          </a:xfrm>
          <a:prstGeom prst="rect">
            <a:avLst/>
          </a:prstGeom>
          <a:noFill/>
        </p:spPr>
        <p:txBody>
          <a:bodyPr wrap="none" rtlCol="0">
            <a:spAutoFit/>
          </a:bodyPr>
          <a:lstStyle/>
          <a:p>
            <a:r>
              <a:rPr lang="de-DE" sz="2000" dirty="0">
                <a:latin typeface="Calibri" panose="020F0502020204030204" pitchFamily="34" charset="0"/>
              </a:rPr>
              <a:t>Im Partnerprojekt PIKAS wurde das </a:t>
            </a:r>
          </a:p>
        </p:txBody>
      </p:sp>
      <p:pic>
        <p:nvPicPr>
          <p:cNvPr id="7" name="Grafik 6" descr="Pik AS.JPG"/>
          <p:cNvPicPr>
            <a:picLocks noChangeAspect="1"/>
          </p:cNvPicPr>
          <p:nvPr/>
        </p:nvPicPr>
        <p:blipFill>
          <a:blip r:embed="rId2"/>
          <a:stretch>
            <a:fillRect/>
          </a:stretch>
        </p:blipFill>
        <p:spPr>
          <a:xfrm>
            <a:off x="5724128" y="980728"/>
            <a:ext cx="2790825" cy="904875"/>
          </a:xfrm>
          <a:prstGeom prst="rect">
            <a:avLst/>
          </a:prstGeom>
        </p:spPr>
      </p:pic>
      <p:sp>
        <p:nvSpPr>
          <p:cNvPr id="8" name="Textfeld 7"/>
          <p:cNvSpPr txBox="1"/>
          <p:nvPr/>
        </p:nvSpPr>
        <p:spPr>
          <a:xfrm>
            <a:off x="5868144" y="2492896"/>
            <a:ext cx="1329788" cy="400110"/>
          </a:xfrm>
          <a:prstGeom prst="rect">
            <a:avLst/>
          </a:prstGeom>
          <a:noFill/>
        </p:spPr>
        <p:txBody>
          <a:bodyPr wrap="none" rtlCol="0">
            <a:spAutoFit/>
          </a:bodyPr>
          <a:lstStyle/>
          <a:p>
            <a:r>
              <a:rPr lang="de-DE" sz="2000" dirty="0">
                <a:latin typeface="Calibri" panose="020F0502020204030204" pitchFamily="34" charset="0"/>
              </a:rPr>
              <a:t>entwickelt.</a:t>
            </a:r>
          </a:p>
        </p:txBody>
      </p:sp>
      <p:sp>
        <p:nvSpPr>
          <p:cNvPr id="9" name="Textfeld 8"/>
          <p:cNvSpPr txBox="1"/>
          <p:nvPr/>
        </p:nvSpPr>
        <p:spPr>
          <a:xfrm>
            <a:off x="323528" y="3356992"/>
            <a:ext cx="8064896" cy="1631216"/>
          </a:xfrm>
          <a:prstGeom prst="rect">
            <a:avLst/>
          </a:prstGeom>
          <a:noFill/>
        </p:spPr>
        <p:txBody>
          <a:bodyPr wrap="square" rtlCol="0">
            <a:spAutoFit/>
          </a:bodyPr>
          <a:lstStyle/>
          <a:p>
            <a:pPr algn="just"/>
            <a:r>
              <a:rPr lang="de-DE" sz="2000" dirty="0">
                <a:latin typeface="Calibri" panose="020F0502020204030204" pitchFamily="34" charset="0"/>
              </a:rPr>
              <a:t>Die nachfolgenden Ausführungen greifen darauf zurück, möchten dieses Material vorstellen und zeigen, wie es in Fortbildungen für Lehrpersonen eingesetzt werden kann.</a:t>
            </a:r>
          </a:p>
          <a:p>
            <a:pPr algn="just"/>
            <a:endParaRPr lang="de-DE" sz="2000" dirty="0">
              <a:latin typeface="Calibri" panose="020F0502020204030204" pitchFamily="34" charset="0"/>
            </a:endParaRPr>
          </a:p>
          <a:p>
            <a:pPr algn="just"/>
            <a:r>
              <a:rPr lang="de-DE" sz="2000" dirty="0">
                <a:latin typeface="Calibri" panose="020F0502020204030204" pitchFamily="34" charset="0"/>
              </a:rPr>
              <a:t>Weitere Materialien des Moduls und Anregungen finden Sie unter:</a:t>
            </a:r>
          </a:p>
        </p:txBody>
      </p:sp>
      <p:pic>
        <p:nvPicPr>
          <p:cNvPr id="11" name="Picture 11" descr="AusmalPikpforschend"/>
          <p:cNvPicPr>
            <a:picLocks noChangeAspect="1" noChangeArrowheads="1"/>
          </p:cNvPicPr>
          <p:nvPr/>
        </p:nvPicPr>
        <p:blipFill>
          <a:blip r:embed="rId3" cstate="print"/>
          <a:srcRect/>
          <a:stretch>
            <a:fillRect/>
          </a:stretch>
        </p:blipFill>
        <p:spPr bwMode="auto">
          <a:xfrm>
            <a:off x="7524328" y="980728"/>
            <a:ext cx="914400" cy="838200"/>
          </a:xfrm>
          <a:prstGeom prst="rect">
            <a:avLst/>
          </a:prstGeom>
          <a:noFill/>
          <a:ln w="9525">
            <a:noFill/>
            <a:miter lim="800000"/>
            <a:headEnd/>
            <a:tailEnd/>
          </a:ln>
        </p:spPr>
      </p:pic>
      <p:sp>
        <p:nvSpPr>
          <p:cNvPr id="12" name="Textfeld 11"/>
          <p:cNvSpPr txBox="1"/>
          <p:nvPr/>
        </p:nvSpPr>
        <p:spPr>
          <a:xfrm>
            <a:off x="360004" y="5221361"/>
            <a:ext cx="8676492" cy="492443"/>
          </a:xfrm>
          <a:prstGeom prst="rect">
            <a:avLst/>
          </a:prstGeom>
          <a:noFill/>
        </p:spPr>
        <p:txBody>
          <a:bodyPr wrap="square" rtlCol="0">
            <a:spAutoFit/>
          </a:bodyPr>
          <a:lstStyle/>
          <a:p>
            <a:r>
              <a:rPr lang="de-DE" altLang="de-DE" sz="1400" dirty="0">
                <a:latin typeface="Calibri" pitchFamily="34" charset="0"/>
                <a:cs typeface="Calibri" pitchFamily="34" charset="0"/>
              </a:rPr>
              <a:t>Quelle: </a:t>
            </a:r>
            <a:r>
              <a:rPr lang="de-DE" altLang="de-DE" sz="1400" u="sng" dirty="0">
                <a:solidFill>
                  <a:srgbClr val="327A86"/>
                </a:solidFill>
                <a:latin typeface="Calibri" pitchFamily="34" charset="0"/>
                <a:cs typeface="Calibri" pitchFamily="34" charset="0"/>
              </a:rPr>
              <a:t>https://pikas.dzlm.de/node/707</a:t>
            </a:r>
            <a:endParaRPr lang="de-DE" altLang="de-DE" sz="1400" u="sng" dirty="0">
              <a:solidFill>
                <a:srgbClr val="327A86"/>
              </a:solidFill>
              <a:latin typeface="Calibri" pitchFamily="34" charset="0"/>
              <a:cs typeface="Calibri" pitchFamily="34" charset="0"/>
              <a:hlinkClick r:id="rId4"/>
            </a:endParaRPr>
          </a:p>
          <a:p>
            <a:endParaRPr lang="de-DE" altLang="de-DE" sz="1200" u="sng" dirty="0">
              <a:solidFill>
                <a:srgbClr val="327A86"/>
              </a:solidFill>
              <a:latin typeface="Calibri" pitchFamily="34" charset="0"/>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el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0000"/>
          </a:bodyPr>
          <a:lstStyle/>
          <a:p>
            <a:r>
              <a:rPr lang="de-DE" altLang="de-DE" sz="2800" dirty="0"/>
              <a:t>Problemlöseprozess</a:t>
            </a:r>
            <a:br>
              <a:rPr lang="de-DE" altLang="de-DE" sz="2800" dirty="0"/>
            </a:br>
            <a:r>
              <a:rPr lang="de-DE" altLang="de-DE" sz="2800" dirty="0"/>
              <a:t>Phase 1 – Verstehen der Aufgabe</a:t>
            </a:r>
            <a:br>
              <a:rPr lang="de-DE" altLang="de-DE" sz="2800" dirty="0">
                <a:solidFill>
                  <a:schemeClr val="tx1"/>
                </a:solidFill>
              </a:rPr>
            </a:br>
            <a:br>
              <a:rPr lang="de-DE" altLang="de-DE" sz="1600" dirty="0"/>
            </a:br>
            <a:r>
              <a:rPr lang="de-DE" altLang="de-DE" sz="1600" dirty="0"/>
              <a:t> </a:t>
            </a:r>
            <a:br>
              <a:rPr lang="de-DE" altLang="de-DE" sz="1600" dirty="0"/>
            </a:br>
            <a:r>
              <a:rPr lang="de-DE" altLang="de-DE" sz="2800" dirty="0"/>
              <a:t>Texterschließung</a:t>
            </a:r>
          </a:p>
        </p:txBody>
      </p:sp>
      <p:sp>
        <p:nvSpPr>
          <p:cNvPr id="35843" name="Rechteck 3"/>
          <p:cNvSpPr>
            <a:spLocks noChangeArrowheads="1"/>
          </p:cNvSpPr>
          <p:nvPr/>
        </p:nvSpPr>
        <p:spPr bwMode="auto">
          <a:xfrm>
            <a:off x="324000" y="1628800"/>
            <a:ext cx="8424936" cy="4293483"/>
          </a:xfrm>
          <a:prstGeom prst="rect">
            <a:avLst/>
          </a:prstGeom>
          <a:noFill/>
          <a:ln>
            <a:noFill/>
          </a:ln>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4572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9144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3716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18288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ts val="600"/>
              </a:spcBef>
              <a:buFontTx/>
              <a:buNone/>
            </a:pPr>
            <a:endParaRPr lang="de-DE" altLang="de-DE" sz="2000" dirty="0">
              <a:solidFill>
                <a:schemeClr val="tx1"/>
              </a:solidFill>
              <a:latin typeface="Calibri" pitchFamily="34" charset="0"/>
              <a:cs typeface="Calibri" pitchFamily="34" charset="0"/>
            </a:endParaRPr>
          </a:p>
          <a:p>
            <a:pPr algn="ctr" eaLnBrk="1" hangingPunct="1">
              <a:spcBef>
                <a:spcPts val="600"/>
              </a:spcBef>
              <a:buFontTx/>
              <a:buNone/>
            </a:pPr>
            <a:endParaRPr lang="de-DE" altLang="de-DE" sz="2000" dirty="0">
              <a:solidFill>
                <a:schemeClr val="tx1"/>
              </a:solidFill>
              <a:latin typeface="Calibri" pitchFamily="34" charset="0"/>
              <a:cs typeface="Calibri" pitchFamily="34" charset="0"/>
            </a:endParaRPr>
          </a:p>
          <a:p>
            <a:pPr eaLnBrk="1" hangingPunct="1">
              <a:spcBef>
                <a:spcPts val="600"/>
              </a:spcBef>
              <a:buFontTx/>
              <a:buNone/>
            </a:pPr>
            <a:r>
              <a:rPr lang="de-DE" altLang="de-DE" sz="2000" dirty="0">
                <a:solidFill>
                  <a:schemeClr val="tx1"/>
                </a:solidFill>
                <a:latin typeface="Calibri" pitchFamily="34" charset="0"/>
                <a:cs typeface="Calibri" pitchFamily="34" charset="0"/>
              </a:rPr>
              <a:t>Dabei wird unterschieden zwischen</a:t>
            </a:r>
          </a:p>
          <a:p>
            <a:pPr eaLnBrk="1" hangingPunct="1">
              <a:spcBef>
                <a:spcPts val="600"/>
              </a:spcBef>
              <a:buNone/>
            </a:pPr>
            <a:r>
              <a:rPr lang="de-DE" altLang="de-DE" sz="2000" b="1" dirty="0">
                <a:solidFill>
                  <a:schemeClr val="tx1"/>
                </a:solidFill>
                <a:latin typeface="Calibri" pitchFamily="34" charset="0"/>
                <a:cs typeface="Calibri" pitchFamily="34" charset="0"/>
              </a:rPr>
              <a:t>Texterschließungshilfen</a:t>
            </a:r>
          </a:p>
          <a:p>
            <a:pPr lvl="1" indent="0" eaLnBrk="1" hangingPunct="1">
              <a:spcBef>
                <a:spcPts val="600"/>
              </a:spcBef>
              <a:buFont typeface="Arial" panose="020B0604020202020204" pitchFamily="34" charset="0"/>
              <a:buNone/>
            </a:pPr>
            <a:r>
              <a:rPr lang="de-DE" altLang="de-DE" sz="2000" dirty="0">
                <a:solidFill>
                  <a:schemeClr val="tx1"/>
                </a:solidFill>
                <a:latin typeface="Calibri" pitchFamily="34" charset="0"/>
                <a:cs typeface="Calibri" pitchFamily="34" charset="0"/>
              </a:rPr>
              <a:t>Die Hilfen werden von der Lehrperson bereitgestellt.</a:t>
            </a:r>
          </a:p>
          <a:p>
            <a:pPr lvl="1" indent="0" eaLnBrk="1" hangingPunct="1">
              <a:spcBef>
                <a:spcPts val="600"/>
              </a:spcBef>
              <a:buFont typeface="Arial" panose="020B0604020202020204" pitchFamily="34" charset="0"/>
              <a:buNone/>
            </a:pPr>
            <a:r>
              <a:rPr lang="de-DE" altLang="de-DE" sz="1600" dirty="0">
                <a:solidFill>
                  <a:schemeClr val="tx1"/>
                </a:solidFill>
                <a:latin typeface="Calibri" pitchFamily="34" charset="0"/>
                <a:cs typeface="Calibri" pitchFamily="34" charset="0"/>
              </a:rPr>
              <a:t>wie z. B. Wörterlisten, Maßnahmen zur Textvereinfachung, auf Richtigkeit zu überprüfende Aussagen</a:t>
            </a:r>
          </a:p>
          <a:p>
            <a:pPr eaLnBrk="1" hangingPunct="1">
              <a:spcBef>
                <a:spcPts val="600"/>
              </a:spcBef>
              <a:buNone/>
            </a:pPr>
            <a:r>
              <a:rPr lang="de-DE" altLang="de-DE" sz="2000" b="1" dirty="0">
                <a:solidFill>
                  <a:schemeClr val="tx1"/>
                </a:solidFill>
                <a:latin typeface="Calibri" pitchFamily="34" charset="0"/>
                <a:cs typeface="Calibri" pitchFamily="34" charset="0"/>
              </a:rPr>
              <a:t>Texterschließungsstrategien</a:t>
            </a:r>
          </a:p>
          <a:p>
            <a:pPr lvl="1" indent="0" eaLnBrk="1" hangingPunct="1">
              <a:spcBef>
                <a:spcPts val="600"/>
              </a:spcBef>
              <a:buFont typeface="Arial" panose="020B0604020202020204" pitchFamily="34" charset="0"/>
              <a:buNone/>
            </a:pPr>
            <a:r>
              <a:rPr lang="de-DE" altLang="de-DE" sz="2000" dirty="0">
                <a:solidFill>
                  <a:schemeClr val="tx1"/>
                </a:solidFill>
                <a:latin typeface="Calibri" pitchFamily="34" charset="0"/>
                <a:cs typeface="Calibri" pitchFamily="34" charset="0"/>
              </a:rPr>
              <a:t>Strategien zur Texterschließung sollen </a:t>
            </a:r>
            <a:r>
              <a:rPr lang="de-DE" altLang="de-DE" sz="2000" b="1" dirty="0">
                <a:solidFill>
                  <a:schemeClr val="tx1"/>
                </a:solidFill>
                <a:latin typeface="Calibri" pitchFamily="34" charset="0"/>
                <a:cs typeface="Calibri" pitchFamily="34" charset="0"/>
              </a:rPr>
              <a:t>langfristig</a:t>
            </a:r>
            <a:r>
              <a:rPr lang="de-DE" altLang="de-DE" sz="2000" dirty="0">
                <a:solidFill>
                  <a:schemeClr val="tx1"/>
                </a:solidFill>
                <a:latin typeface="Calibri" pitchFamily="34" charset="0"/>
                <a:cs typeface="Calibri" pitchFamily="34" charset="0"/>
              </a:rPr>
              <a:t> von den Kindern selbstständig genutzt werden.</a:t>
            </a:r>
          </a:p>
          <a:p>
            <a:pPr lvl="1" indent="0" eaLnBrk="1" hangingPunct="1">
              <a:spcBef>
                <a:spcPts val="600"/>
              </a:spcBef>
              <a:buFont typeface="Arial" panose="020B0604020202020204" pitchFamily="34" charset="0"/>
              <a:buNone/>
            </a:pPr>
            <a:r>
              <a:rPr lang="de-DE" altLang="de-DE" sz="1600" dirty="0">
                <a:solidFill>
                  <a:schemeClr val="tx1"/>
                </a:solidFill>
                <a:latin typeface="Calibri" pitchFamily="34" charset="0"/>
                <a:cs typeface="Calibri" pitchFamily="34" charset="0"/>
              </a:rPr>
              <a:t>wie z. B. Fragen zum Text stellen, Textstellen markieren, Wörterbücher nutzen</a:t>
            </a:r>
          </a:p>
          <a:p>
            <a:pPr lvl="1" indent="0" eaLnBrk="1" hangingPunct="1">
              <a:spcBef>
                <a:spcPts val="600"/>
              </a:spcBef>
              <a:buFontTx/>
              <a:buNone/>
            </a:pPr>
            <a:endParaRPr lang="de-DE" altLang="de-DE" sz="2000" dirty="0">
              <a:solidFill>
                <a:schemeClr val="tx1"/>
              </a:solidFill>
              <a:latin typeface="Calibri" pitchFamily="34" charset="0"/>
              <a:cs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10"/>
          <p:cNvSpPr txBox="1">
            <a:spLocks noChangeArrowheads="1"/>
          </p:cNvSpPr>
          <p:nvPr/>
        </p:nvSpPr>
        <p:spPr bwMode="auto">
          <a:xfrm>
            <a:off x="1475656" y="2276872"/>
            <a:ext cx="6360368" cy="2939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ts val="600"/>
              </a:spcBef>
              <a:buFontTx/>
              <a:buNone/>
            </a:pPr>
            <a:r>
              <a:rPr lang="de-DE" altLang="de-DE" sz="4800" b="1" dirty="0">
                <a:solidFill>
                  <a:schemeClr val="tx1"/>
                </a:solidFill>
                <a:latin typeface="Arial" panose="020B0604020202020204" pitchFamily="34" charset="0"/>
                <a:sym typeface="Wingdings" panose="05000000000000000000" pitchFamily="2" charset="2"/>
              </a:rPr>
              <a:t></a:t>
            </a:r>
            <a:r>
              <a:rPr lang="de-DE" altLang="de-DE" sz="3200" b="1" dirty="0">
                <a:solidFill>
                  <a:schemeClr val="tx1"/>
                </a:solidFill>
                <a:latin typeface="Arial" panose="020B0604020202020204" pitchFamily="34" charset="0"/>
                <a:sym typeface="Wingdings" panose="05000000000000000000" pitchFamily="2" charset="2"/>
              </a:rPr>
              <a:t> 	</a:t>
            </a:r>
            <a:r>
              <a:rPr lang="de-DE" altLang="de-DE" sz="1800" dirty="0">
                <a:solidFill>
                  <a:schemeClr val="tx1"/>
                </a:solidFill>
                <a:latin typeface="Calibri" pitchFamily="34" charset="0"/>
                <a:cs typeface="Calibri" pitchFamily="34" charset="0"/>
                <a:sym typeface="Wingdings" panose="05000000000000000000" pitchFamily="2" charset="2"/>
              </a:rPr>
              <a:t>Zuerst liest jeder von euch die Aufgabe 		                  leise für sich durch. Ihr könnt euch die          </a:t>
            </a:r>
          </a:p>
          <a:p>
            <a:pPr algn="just" eaLnBrk="1" hangingPunct="1">
              <a:spcBef>
                <a:spcPts val="600"/>
              </a:spcBef>
              <a:buFontTx/>
              <a:buNone/>
            </a:pPr>
            <a:r>
              <a:rPr lang="de-DE" altLang="de-DE" sz="1800" dirty="0">
                <a:solidFill>
                  <a:schemeClr val="tx1"/>
                </a:solidFill>
                <a:latin typeface="Calibri" pitchFamily="34" charset="0"/>
                <a:cs typeface="Calibri" pitchFamily="34" charset="0"/>
                <a:sym typeface="Wingdings" panose="05000000000000000000" pitchFamily="2" charset="2"/>
              </a:rPr>
              <a:t>                                   Aufgabe auch vorlesen lassen.</a:t>
            </a:r>
          </a:p>
          <a:p>
            <a:pPr algn="just" eaLnBrk="1" hangingPunct="1">
              <a:spcBef>
                <a:spcPct val="50000"/>
              </a:spcBef>
              <a:buFontTx/>
              <a:buNone/>
            </a:pPr>
            <a:r>
              <a:rPr lang="de-DE" altLang="de-DE" sz="1800" b="1" dirty="0">
                <a:solidFill>
                  <a:schemeClr val="tx1"/>
                </a:solidFill>
                <a:latin typeface="Calibri" pitchFamily="34" charset="0"/>
                <a:cs typeface="Calibri" pitchFamily="34" charset="0"/>
                <a:sym typeface="Wingdings" panose="05000000000000000000" pitchFamily="2" charset="2"/>
              </a:rPr>
              <a:t>	</a:t>
            </a:r>
          </a:p>
          <a:p>
            <a:pPr algn="just" eaLnBrk="1" hangingPunct="1">
              <a:spcBef>
                <a:spcPct val="50000"/>
              </a:spcBef>
              <a:buFontTx/>
              <a:buNone/>
            </a:pPr>
            <a:r>
              <a:rPr lang="de-DE" altLang="de-DE" sz="1800" b="1" dirty="0">
                <a:solidFill>
                  <a:schemeClr val="tx1"/>
                </a:solidFill>
                <a:latin typeface="Calibri" pitchFamily="34" charset="0"/>
                <a:cs typeface="Calibri" pitchFamily="34" charset="0"/>
                <a:sym typeface="Wingdings" panose="05000000000000000000" pitchFamily="2" charset="2"/>
              </a:rPr>
              <a:t>		</a:t>
            </a:r>
            <a:r>
              <a:rPr lang="de-DE" altLang="de-DE" sz="1800" dirty="0">
                <a:solidFill>
                  <a:schemeClr val="tx1"/>
                </a:solidFill>
                <a:latin typeface="Calibri" pitchFamily="34" charset="0"/>
                <a:cs typeface="Calibri" pitchFamily="34" charset="0"/>
                <a:sym typeface="Wingdings" panose="05000000000000000000" pitchFamily="2" charset="2"/>
              </a:rPr>
              <a:t>Erzählt euch dann gegenseitig, was </a:t>
            </a:r>
            <a:r>
              <a:rPr lang="de-DE" altLang="de-DE" sz="1800" dirty="0">
                <a:solidFill>
                  <a:srgbClr val="CC0000"/>
                </a:solidFill>
                <a:latin typeface="Calibri" pitchFamily="34" charset="0"/>
                <a:cs typeface="Calibri" pitchFamily="34" charset="0"/>
                <a:sym typeface="Wingdings" panose="05000000000000000000" pitchFamily="2" charset="2"/>
              </a:rPr>
              <a:t>ihr 		                 verstanden</a:t>
            </a:r>
            <a:r>
              <a:rPr lang="de-DE" altLang="de-DE" sz="1800" dirty="0">
                <a:solidFill>
                  <a:schemeClr val="tx1"/>
                </a:solidFill>
                <a:latin typeface="Calibri" pitchFamily="34" charset="0"/>
                <a:cs typeface="Calibri" pitchFamily="34" charset="0"/>
                <a:sym typeface="Wingdings" panose="05000000000000000000" pitchFamily="2" charset="2"/>
              </a:rPr>
              <a:t> habt.</a:t>
            </a:r>
          </a:p>
          <a:p>
            <a:pPr algn="ctr" eaLnBrk="1" hangingPunct="1">
              <a:spcBef>
                <a:spcPct val="50000"/>
              </a:spcBef>
              <a:buFontTx/>
              <a:buNone/>
            </a:pPr>
            <a:endParaRPr lang="de-DE" altLang="de-DE" sz="1600" dirty="0">
              <a:solidFill>
                <a:schemeClr val="tx1"/>
              </a:solidFill>
              <a:latin typeface="Comic Sans MS" panose="030F0702030302020204" pitchFamily="66" charset="0"/>
            </a:endParaRPr>
          </a:p>
        </p:txBody>
      </p:sp>
      <p:sp>
        <p:nvSpPr>
          <p:cNvPr id="3" name="Rechteck 2">
            <a:extLst>
              <a:ext uri="{FF2B5EF4-FFF2-40B4-BE49-F238E27FC236}">
                <a16:creationId xmlns:a16="http://schemas.microsoft.com/office/drawing/2014/main" id="{FE081FB5-C2B4-4AAA-A726-93E45967EA19}"/>
              </a:ext>
            </a:extLst>
          </p:cNvPr>
          <p:cNvSpPr/>
          <p:nvPr/>
        </p:nvSpPr>
        <p:spPr bwMode="auto">
          <a:xfrm>
            <a:off x="-612576" y="2276873"/>
            <a:ext cx="8784976" cy="3312368"/>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8673" name="Titel 1"/>
          <p:cNvSpPr>
            <a:spLocks noGrp="1"/>
          </p:cNvSpPr>
          <p:nvPr>
            <p:ph type="title"/>
          </p:nvPr>
        </p:nvSpPr>
        <p:spPr bwMode="auto">
          <a:xfrm>
            <a:off x="251520" y="548680"/>
            <a:ext cx="9036496" cy="4908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Autofit/>
          </a:bodyPr>
          <a:lstStyle/>
          <a:p>
            <a:r>
              <a:rPr lang="de-DE" altLang="de-DE" dirty="0"/>
              <a:t>Ausgewählte Hilfen und Strategien zur Texterschließung</a:t>
            </a:r>
          </a:p>
        </p:txBody>
      </p:sp>
      <p:graphicFrame>
        <p:nvGraphicFramePr>
          <p:cNvPr id="28675" name="Objekt 2"/>
          <p:cNvGraphicFramePr>
            <a:graphicFrameLocks noChangeAspect="1"/>
          </p:cNvGraphicFramePr>
          <p:nvPr/>
        </p:nvGraphicFramePr>
        <p:xfrm>
          <a:off x="1475656" y="4149080"/>
          <a:ext cx="1009650" cy="704850"/>
        </p:xfrm>
        <a:graphic>
          <a:graphicData uri="http://schemas.openxmlformats.org/presentationml/2006/ole">
            <mc:AlternateContent xmlns:mc="http://schemas.openxmlformats.org/markup-compatibility/2006">
              <mc:Choice xmlns:v="urn:schemas-microsoft-com:vml" Requires="v">
                <p:oleObj spid="_x0000_s1272" name="Photo Editor Photo" r:id="rId4" imgW="1009791" imgH="704948" progId="">
                  <p:embed/>
                </p:oleObj>
              </mc:Choice>
              <mc:Fallback>
                <p:oleObj name="Photo Editor Photo" r:id="rId4" imgW="1009791" imgH="704948" progId="">
                  <p:embed/>
                  <p:pic>
                    <p:nvPicPr>
                      <p:cNvPr id="0" name="Picture 22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5656" y="4149080"/>
                        <a:ext cx="1009650" cy="704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28676" name="Text Box 5"/>
          <p:cNvSpPr txBox="1">
            <a:spLocks noChangeArrowheads="1"/>
          </p:cNvSpPr>
          <p:nvPr/>
        </p:nvSpPr>
        <p:spPr bwMode="auto">
          <a:xfrm>
            <a:off x="251520" y="1268760"/>
            <a:ext cx="6934200" cy="477054"/>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Text mit eigenen Worten wiedergeben</a:t>
            </a:r>
          </a:p>
        </p:txBody>
      </p:sp>
      <p:sp>
        <p:nvSpPr>
          <p:cNvPr id="7" name="Textfeld 6"/>
          <p:cNvSpPr txBox="1"/>
          <p:nvPr/>
        </p:nvSpPr>
        <p:spPr>
          <a:xfrm>
            <a:off x="251520" y="6211669"/>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a:t>
            </a:r>
            <a:r>
              <a:rPr lang="de-DE" altLang="de-DE" sz="1200" dirty="0">
                <a:solidFill>
                  <a:srgbClr val="327A86"/>
                </a:solidFill>
                <a:latin typeface="Calibri" pitchFamily="34" charset="0"/>
                <a:cs typeface="Calibri" pitchFamily="34" charset="0"/>
              </a:rPr>
              <a:t>: </a:t>
            </a:r>
            <a:r>
              <a:rPr lang="de-DE" altLang="de-DE" sz="1200" dirty="0">
                <a:latin typeface="Calibri" pitchFamily="34" charset="0"/>
                <a:cs typeface="Calibri" pitchFamily="34" charset="0"/>
              </a:rPr>
              <a:t>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6">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25)</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16FA6440-2820-4BEE-839A-0F43653E4B8B}"/>
              </a:ext>
            </a:extLst>
          </p:cNvPr>
          <p:cNvSpPr/>
          <p:nvPr/>
        </p:nvSpPr>
        <p:spPr bwMode="auto">
          <a:xfrm>
            <a:off x="-612576" y="2276873"/>
            <a:ext cx="8784976" cy="3312368"/>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5" name="Text Box 15"/>
          <p:cNvSpPr txBox="1">
            <a:spLocks noChangeArrowheads="1"/>
          </p:cNvSpPr>
          <p:nvPr/>
        </p:nvSpPr>
        <p:spPr bwMode="auto">
          <a:xfrm>
            <a:off x="2699792" y="2420888"/>
            <a:ext cx="5112568" cy="3077766"/>
          </a:xfrm>
          <a:prstGeom prst="rect">
            <a:avLst/>
          </a:prstGeom>
          <a:noFill/>
          <a:ln>
            <a:noFill/>
          </a:ln>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4572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9144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3716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18288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000" b="1" dirty="0">
                <a:solidFill>
                  <a:schemeClr val="tx1"/>
                </a:solidFill>
                <a:latin typeface="Calibri" panose="020F0502020204030204" pitchFamily="34" charset="0"/>
                <a:cs typeface="Calibri" pitchFamily="34" charset="0"/>
              </a:rPr>
              <a:t>Gibt es Wörter, die ihr nicht versteht?</a:t>
            </a:r>
          </a:p>
          <a:p>
            <a:pPr eaLnBrk="1" hangingPunct="1">
              <a:spcBef>
                <a:spcPct val="50000"/>
              </a:spcBef>
              <a:buFontTx/>
              <a:buNone/>
            </a:pPr>
            <a:endParaRPr lang="de-DE" altLang="de-DE" sz="1800" b="1" dirty="0">
              <a:solidFill>
                <a:schemeClr val="tx1"/>
              </a:solidFill>
              <a:latin typeface="Calibri" panose="020F0502020204030204" pitchFamily="34" charset="0"/>
              <a:cs typeface="Calibri" panose="020F0502020204030204" pitchFamily="34" charset="0"/>
            </a:endParaRPr>
          </a:p>
          <a:p>
            <a:pPr eaLnBrk="1" hangingPunct="1">
              <a:spcBef>
                <a:spcPct val="50000"/>
              </a:spcBef>
              <a:buClr>
                <a:srgbClr val="327A86"/>
              </a:buClr>
              <a:buFont typeface="Wingdings" pitchFamily="2" charset="2"/>
              <a:buChar char="§"/>
            </a:pPr>
            <a:r>
              <a:rPr lang="de-DE" altLang="de-DE" sz="1800" dirty="0">
                <a:solidFill>
                  <a:schemeClr val="tx1"/>
                </a:solidFill>
                <a:latin typeface="Calibri" panose="020F0502020204030204" pitchFamily="34" charset="0"/>
                <a:cs typeface="Calibri" panose="020F0502020204030204" pitchFamily="34" charset="0"/>
              </a:rPr>
              <a:t> Schaut im </a:t>
            </a:r>
            <a:r>
              <a:rPr lang="de-DE" altLang="de-DE" sz="1800" dirty="0">
                <a:solidFill>
                  <a:srgbClr val="CC0000"/>
                </a:solidFill>
                <a:latin typeface="Calibri" panose="020F0502020204030204" pitchFamily="34" charset="0"/>
                <a:cs typeface="Calibri" panose="020F0502020204030204" pitchFamily="34" charset="0"/>
              </a:rPr>
              <a:t>Wörterbuch</a:t>
            </a:r>
            <a:r>
              <a:rPr lang="de-DE" altLang="de-DE" sz="1800" dirty="0">
                <a:solidFill>
                  <a:schemeClr val="tx1"/>
                </a:solidFill>
                <a:latin typeface="Calibri" panose="020F0502020204030204" pitchFamily="34" charset="0"/>
                <a:cs typeface="Calibri" panose="020F0502020204030204" pitchFamily="34" charset="0"/>
              </a:rPr>
              <a:t> oder Mathematik-Lexikon   </a:t>
            </a:r>
          </a:p>
          <a:p>
            <a:pPr eaLnBrk="1" hangingPunct="1">
              <a:spcBef>
                <a:spcPts val="0"/>
              </a:spcBef>
              <a:buClr>
                <a:srgbClr val="327A86"/>
              </a:buClr>
              <a:buNone/>
            </a:pPr>
            <a:r>
              <a:rPr lang="de-DE" altLang="de-DE" sz="1800" dirty="0">
                <a:solidFill>
                  <a:schemeClr val="tx1"/>
                </a:solidFill>
                <a:latin typeface="Calibri" panose="020F0502020204030204" pitchFamily="34" charset="0"/>
                <a:cs typeface="Calibri" panose="020F0502020204030204" pitchFamily="34" charset="0"/>
              </a:rPr>
              <a:t>   nach.</a:t>
            </a:r>
          </a:p>
          <a:p>
            <a:pPr eaLnBrk="1" hangingPunct="1">
              <a:spcBef>
                <a:spcPct val="50000"/>
              </a:spcBef>
              <a:buClr>
                <a:srgbClr val="327A86"/>
              </a:buClr>
              <a:buFont typeface="Wingdings" pitchFamily="2" charset="2"/>
              <a:buChar char="§"/>
            </a:pPr>
            <a:r>
              <a:rPr lang="de-DE" altLang="de-DE" sz="1800" dirty="0">
                <a:solidFill>
                  <a:schemeClr val="tx1"/>
                </a:solidFill>
                <a:latin typeface="Calibri" panose="020F0502020204030204" pitchFamily="34" charset="0"/>
                <a:cs typeface="Calibri" panose="020F0502020204030204" pitchFamily="34" charset="0"/>
              </a:rPr>
              <a:t> Schaut auf der </a:t>
            </a:r>
            <a:r>
              <a:rPr lang="de-DE" altLang="de-DE" sz="1800" dirty="0">
                <a:solidFill>
                  <a:srgbClr val="CC0000"/>
                </a:solidFill>
                <a:latin typeface="Calibri" panose="020F0502020204030204" pitchFamily="34" charset="0"/>
                <a:cs typeface="Calibri" panose="020F0502020204030204" pitchFamily="34" charset="0"/>
              </a:rPr>
              <a:t>Wörterliste</a:t>
            </a:r>
            <a:r>
              <a:rPr lang="de-DE" altLang="de-DE" sz="1800" dirty="0">
                <a:solidFill>
                  <a:schemeClr val="tx1"/>
                </a:solidFill>
                <a:latin typeface="Calibri" panose="020F0502020204030204" pitchFamily="34" charset="0"/>
                <a:cs typeface="Calibri" panose="020F0502020204030204" pitchFamily="34" charset="0"/>
              </a:rPr>
              <a:t> nach.</a:t>
            </a:r>
          </a:p>
          <a:p>
            <a:pPr eaLnBrk="1" hangingPunct="1">
              <a:spcBef>
                <a:spcPct val="50000"/>
              </a:spcBef>
              <a:buClr>
                <a:srgbClr val="327A86"/>
              </a:buClr>
              <a:buFont typeface="Wingdings" pitchFamily="2" charset="2"/>
              <a:buChar char="§"/>
            </a:pPr>
            <a:r>
              <a:rPr lang="de-DE" altLang="de-DE" sz="1800" dirty="0">
                <a:solidFill>
                  <a:schemeClr val="tx1"/>
                </a:solidFill>
                <a:latin typeface="Calibri" panose="020F0502020204030204" pitchFamily="34" charset="0"/>
                <a:cs typeface="Calibri" panose="020F0502020204030204" pitchFamily="34" charset="0"/>
              </a:rPr>
              <a:t> Fragt eure Mitschüler oder eure Lehrerin.</a:t>
            </a:r>
          </a:p>
          <a:p>
            <a:pPr eaLnBrk="1" hangingPunct="1">
              <a:spcBef>
                <a:spcPct val="50000"/>
              </a:spcBef>
              <a:buFontTx/>
              <a:buChar char="•"/>
            </a:pPr>
            <a:endParaRPr lang="de-DE" altLang="de-DE" sz="1600" dirty="0">
              <a:solidFill>
                <a:schemeClr val="tx1"/>
              </a:solidFill>
              <a:latin typeface="Comic Sans MS" panose="030F0702030302020204" pitchFamily="66" charset="0"/>
              <a:cs typeface="Arial" panose="020B0604020202020204" pitchFamily="34" charset="0"/>
            </a:endParaRPr>
          </a:p>
          <a:p>
            <a:pPr eaLnBrk="1" hangingPunct="1">
              <a:spcBef>
                <a:spcPct val="50000"/>
              </a:spcBef>
              <a:buFontTx/>
              <a:buNone/>
            </a:pPr>
            <a:endParaRPr lang="de-DE" altLang="de-DE" sz="1600" dirty="0">
              <a:solidFill>
                <a:schemeClr val="tx1"/>
              </a:solidFill>
              <a:latin typeface="Comic Sans MS" panose="030F0702030302020204" pitchFamily="66" charset="0"/>
              <a:cs typeface="Arial" panose="020B0604020202020204" pitchFamily="34" charset="0"/>
            </a:endParaRPr>
          </a:p>
        </p:txBody>
      </p:sp>
      <p:graphicFrame>
        <p:nvGraphicFramePr>
          <p:cNvPr id="30723" name="Objekt 2"/>
          <p:cNvGraphicFramePr>
            <a:graphicFrameLocks noChangeAspect="1"/>
          </p:cNvGraphicFramePr>
          <p:nvPr/>
        </p:nvGraphicFramePr>
        <p:xfrm>
          <a:off x="1259632" y="3573016"/>
          <a:ext cx="1238250" cy="865187"/>
        </p:xfrm>
        <a:graphic>
          <a:graphicData uri="http://schemas.openxmlformats.org/presentationml/2006/ole">
            <mc:AlternateContent xmlns:mc="http://schemas.openxmlformats.org/markup-compatibility/2006">
              <mc:Choice xmlns:v="urn:schemas-microsoft-com:vml" Requires="v">
                <p:oleObj spid="_x0000_s2294" name="Photo Editor Photo" r:id="rId4" imgW="1009791" imgH="704948" progId="">
                  <p:embed/>
                </p:oleObj>
              </mc:Choice>
              <mc:Fallback>
                <p:oleObj name="Photo Editor Photo" r:id="rId4" imgW="1009791" imgH="704948" progId="">
                  <p:embed/>
                  <p:pic>
                    <p:nvPicPr>
                      <p:cNvPr id="0" name="Picture 22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9632" y="3573016"/>
                        <a:ext cx="1238250" cy="86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
        <p:nvSpPr>
          <p:cNvPr id="30724" name="AutoShape 16"/>
          <p:cNvSpPr>
            <a:spLocks noChangeArrowheads="1"/>
          </p:cNvSpPr>
          <p:nvPr/>
        </p:nvSpPr>
        <p:spPr bwMode="auto">
          <a:xfrm>
            <a:off x="1258888" y="2400300"/>
            <a:ext cx="914400" cy="685800"/>
          </a:xfrm>
          <a:prstGeom prst="cloudCallout">
            <a:avLst>
              <a:gd name="adj1" fmla="val 6250"/>
              <a:gd name="adj2" fmla="val 116204"/>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r>
              <a:rPr lang="de-DE" altLang="de-DE" sz="2000">
                <a:solidFill>
                  <a:schemeClr val="tx1"/>
                </a:solidFill>
                <a:latin typeface="Comic Sans MS" panose="030F0702030302020204" pitchFamily="66" charset="0"/>
              </a:rPr>
              <a:t>???</a:t>
            </a:r>
          </a:p>
        </p:txBody>
      </p:sp>
      <p:sp>
        <p:nvSpPr>
          <p:cNvPr id="30725" name="Text Box 5"/>
          <p:cNvSpPr txBox="1">
            <a:spLocks noChangeArrowheads="1"/>
          </p:cNvSpPr>
          <p:nvPr/>
        </p:nvSpPr>
        <p:spPr bwMode="auto">
          <a:xfrm>
            <a:off x="251520" y="1268760"/>
            <a:ext cx="69342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Unverstandenes erkennen und klären</a:t>
            </a:r>
          </a:p>
        </p:txBody>
      </p:sp>
      <p:sp>
        <p:nvSpPr>
          <p:cNvPr id="9" name="Titel 1"/>
          <p:cNvSpPr txBox="1">
            <a:spLocks/>
          </p:cNvSpPr>
          <p:nvPr/>
        </p:nvSpPr>
        <p:spPr bwMode="auto">
          <a:xfrm>
            <a:off x="251520" y="548680"/>
            <a:ext cx="9108504"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12" name="Textfeld 11"/>
          <p:cNvSpPr txBox="1"/>
          <p:nvPr/>
        </p:nvSpPr>
        <p:spPr>
          <a:xfrm>
            <a:off x="251520" y="6211669"/>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6">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27)</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Text Box 6"/>
          <p:cNvSpPr txBox="1">
            <a:spLocks noChangeArrowheads="1"/>
          </p:cNvSpPr>
          <p:nvPr/>
        </p:nvSpPr>
        <p:spPr bwMode="auto">
          <a:xfrm>
            <a:off x="1187624" y="1772815"/>
            <a:ext cx="6984776" cy="333937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endParaRPr lang="de-DE" altLang="de-DE" sz="1400" dirty="0">
              <a:solidFill>
                <a:schemeClr val="tx1"/>
              </a:solidFill>
              <a:latin typeface="Calibri" panose="020F0502020204030204" pitchFamily="34" charset="0"/>
              <a:cs typeface="Calibri" panose="020F0502020204030204" pitchFamily="34" charset="0"/>
            </a:endParaRPr>
          </a:p>
          <a:p>
            <a:pPr algn="ctr" eaLnBrk="1" hangingPunct="1">
              <a:spcBef>
                <a:spcPct val="0"/>
              </a:spcBef>
              <a:buFontTx/>
              <a:buNone/>
            </a:pPr>
            <a:r>
              <a:rPr lang="de-DE" altLang="de-DE" sz="1600" b="1" u="sng" dirty="0">
                <a:solidFill>
                  <a:schemeClr val="tx1"/>
                </a:solidFill>
                <a:latin typeface="Calibri" panose="020F0502020204030204" pitchFamily="34" charset="0"/>
                <a:cs typeface="Calibri" panose="020F0502020204030204" pitchFamily="34" charset="0"/>
              </a:rPr>
              <a:t>Hilfe: Wörterliste</a:t>
            </a:r>
            <a:endParaRPr lang="de-DE" altLang="de-DE" sz="1600" dirty="0">
              <a:solidFill>
                <a:schemeClr val="tx1"/>
              </a:solidFill>
              <a:latin typeface="Calibri" panose="020F0502020204030204" pitchFamily="34" charset="0"/>
              <a:cs typeface="Calibri" panose="020F0502020204030204" pitchFamily="34" charset="0"/>
            </a:endParaRPr>
          </a:p>
          <a:p>
            <a:pPr eaLnBrk="1" hangingPunct="1">
              <a:spcBef>
                <a:spcPct val="0"/>
              </a:spcBef>
              <a:buFontTx/>
              <a:buNone/>
            </a:pPr>
            <a:endParaRPr lang="de-DE" altLang="de-DE" sz="1400" dirty="0">
              <a:solidFill>
                <a:schemeClr val="tx1"/>
              </a:solidFill>
              <a:latin typeface="Calibri" panose="020F0502020204030204" pitchFamily="34" charset="0"/>
              <a:cs typeface="Calibri" panose="020F0502020204030204" pitchFamily="34" charset="0"/>
            </a:endParaRPr>
          </a:p>
          <a:p>
            <a:pPr eaLnBrk="1" hangingPunct="1">
              <a:spcBef>
                <a:spcPct val="0"/>
              </a:spcBef>
              <a:buFontTx/>
              <a:buNone/>
            </a:pPr>
            <a:endParaRPr lang="de-DE" altLang="de-DE" sz="1400" dirty="0">
              <a:solidFill>
                <a:schemeClr val="tx1"/>
              </a:solidFill>
              <a:latin typeface="Calibri" panose="020F0502020204030204" pitchFamily="34" charset="0"/>
              <a:cs typeface="Calibri" panose="020F0502020204030204" pitchFamily="34" charset="0"/>
            </a:endParaRPr>
          </a:p>
          <a:p>
            <a:pPr eaLnBrk="1" hangingPunct="1">
              <a:spcBef>
                <a:spcPct val="0"/>
              </a:spcBef>
              <a:buFontTx/>
              <a:buNone/>
            </a:pPr>
            <a:r>
              <a:rPr lang="de-DE" altLang="de-DE" sz="1400" dirty="0">
                <a:solidFill>
                  <a:schemeClr val="tx1"/>
                </a:solidFill>
                <a:latin typeface="Calibri" panose="020F0502020204030204" pitchFamily="34" charset="0"/>
                <a:cs typeface="Calibri" panose="020F0502020204030204" pitchFamily="34" charset="0"/>
              </a:rPr>
              <a:t>Linde		ein Laubbaum</a:t>
            </a:r>
          </a:p>
          <a:p>
            <a:pPr eaLnBrk="1" hangingPunct="1">
              <a:spcBef>
                <a:spcPct val="0"/>
              </a:spcBef>
              <a:buFontTx/>
              <a:buNone/>
            </a:pPr>
            <a:endParaRPr lang="de-DE" altLang="de-DE" sz="1400" dirty="0">
              <a:solidFill>
                <a:schemeClr val="tx1"/>
              </a:solidFill>
              <a:latin typeface="Calibri" panose="020F0502020204030204" pitchFamily="34" charset="0"/>
              <a:cs typeface="Calibri" panose="020F0502020204030204" pitchFamily="34" charset="0"/>
            </a:endParaRPr>
          </a:p>
          <a:p>
            <a:pPr eaLnBrk="1" hangingPunct="1">
              <a:spcBef>
                <a:spcPct val="0"/>
              </a:spcBef>
              <a:buFontTx/>
              <a:buNone/>
            </a:pPr>
            <a:r>
              <a:rPr lang="de-DE" altLang="de-DE" sz="1400" dirty="0">
                <a:solidFill>
                  <a:schemeClr val="tx1"/>
                </a:solidFill>
                <a:latin typeface="Calibri" panose="020F0502020204030204" pitchFamily="34" charset="0"/>
                <a:cs typeface="Calibri" panose="020F0502020204030204" pitchFamily="34" charset="0"/>
              </a:rPr>
              <a:t>Elle		</a:t>
            </a:r>
          </a:p>
          <a:p>
            <a:pPr eaLnBrk="1" hangingPunct="1">
              <a:spcBef>
                <a:spcPct val="0"/>
              </a:spcBef>
              <a:buFontTx/>
              <a:buNone/>
            </a:pPr>
            <a:endParaRPr lang="de-DE" altLang="de-DE" sz="1400" dirty="0">
              <a:solidFill>
                <a:schemeClr val="tx1"/>
              </a:solidFill>
              <a:latin typeface="Calibri" panose="020F0502020204030204" pitchFamily="34" charset="0"/>
              <a:cs typeface="Calibri" panose="020F0502020204030204" pitchFamily="34" charset="0"/>
            </a:endParaRPr>
          </a:p>
          <a:p>
            <a:pPr eaLnBrk="1" hangingPunct="1">
              <a:spcBef>
                <a:spcPct val="0"/>
              </a:spcBef>
              <a:buFontTx/>
              <a:buNone/>
            </a:pPr>
            <a:r>
              <a:rPr lang="de-DE" altLang="de-DE" sz="1400" dirty="0">
                <a:solidFill>
                  <a:schemeClr val="tx1"/>
                </a:solidFill>
                <a:latin typeface="Calibri" panose="020F0502020204030204" pitchFamily="34" charset="0"/>
                <a:cs typeface="Calibri" panose="020F0502020204030204" pitchFamily="34" charset="0"/>
              </a:rPr>
              <a:t>acht Ellen richtig	genau acht Ellen</a:t>
            </a:r>
          </a:p>
          <a:p>
            <a:pPr eaLnBrk="1" hangingPunct="1">
              <a:spcBef>
                <a:spcPct val="0"/>
              </a:spcBef>
              <a:buFontTx/>
              <a:buNone/>
            </a:pPr>
            <a:endParaRPr lang="de-DE" altLang="de-DE" sz="1400" dirty="0">
              <a:solidFill>
                <a:schemeClr val="tx1"/>
              </a:solidFill>
              <a:latin typeface="Calibri" panose="020F0502020204030204" pitchFamily="34" charset="0"/>
              <a:cs typeface="Calibri" panose="020F0502020204030204" pitchFamily="34" charset="0"/>
            </a:endParaRPr>
          </a:p>
          <a:p>
            <a:pPr eaLnBrk="1" hangingPunct="1">
              <a:spcBef>
                <a:spcPct val="0"/>
              </a:spcBef>
              <a:buFontTx/>
              <a:buNone/>
            </a:pPr>
            <a:r>
              <a:rPr lang="de-DE" altLang="de-DE" sz="1400" dirty="0">
                <a:solidFill>
                  <a:schemeClr val="tx1"/>
                </a:solidFill>
                <a:latin typeface="Calibri" panose="020F0502020204030204" pitchFamily="34" charset="0"/>
                <a:cs typeface="Calibri" panose="020F0502020204030204" pitchFamily="34" charset="0"/>
              </a:rPr>
              <a:t>bei der  Nacht	in jeder Nacht</a:t>
            </a:r>
          </a:p>
          <a:p>
            <a:pPr eaLnBrk="1" hangingPunct="1">
              <a:spcBef>
                <a:spcPct val="0"/>
              </a:spcBef>
              <a:buFontTx/>
              <a:buNone/>
            </a:pPr>
            <a:endParaRPr lang="de-DE" altLang="de-DE" sz="1400" dirty="0">
              <a:solidFill>
                <a:schemeClr val="tx1"/>
              </a:solidFill>
              <a:latin typeface="Calibri" panose="020F0502020204030204" pitchFamily="34" charset="0"/>
              <a:cs typeface="Calibri" panose="020F0502020204030204" pitchFamily="34" charset="0"/>
            </a:endParaRPr>
          </a:p>
          <a:p>
            <a:pPr eaLnBrk="1" hangingPunct="1">
              <a:spcBef>
                <a:spcPct val="0"/>
              </a:spcBef>
              <a:buFontTx/>
              <a:buNone/>
            </a:pPr>
            <a:r>
              <a:rPr lang="de-DE" altLang="de-DE" sz="1400" dirty="0">
                <a:solidFill>
                  <a:schemeClr val="tx1"/>
                </a:solidFill>
                <a:latin typeface="Calibri" panose="020F0502020204030204" pitchFamily="34" charset="0"/>
                <a:cs typeface="Calibri" panose="020F0502020204030204" pitchFamily="34" charset="0"/>
              </a:rPr>
              <a:t>alle Tag		an jedem Tag</a:t>
            </a:r>
          </a:p>
          <a:p>
            <a:pPr eaLnBrk="1" hangingPunct="1">
              <a:spcBef>
                <a:spcPct val="0"/>
              </a:spcBef>
              <a:buFontTx/>
              <a:buNone/>
            </a:pPr>
            <a:endParaRPr lang="de-DE" altLang="de-DE" sz="1400" dirty="0">
              <a:solidFill>
                <a:schemeClr val="tx1"/>
              </a:solidFill>
              <a:latin typeface="Calibri" panose="020F0502020204030204" pitchFamily="34" charset="0"/>
              <a:cs typeface="Calibri" panose="020F0502020204030204" pitchFamily="34" charset="0"/>
            </a:endParaRPr>
          </a:p>
          <a:p>
            <a:pPr eaLnBrk="1" hangingPunct="1">
              <a:spcBef>
                <a:spcPct val="0"/>
              </a:spcBef>
              <a:buFontTx/>
              <a:buNone/>
            </a:pPr>
            <a:r>
              <a:rPr lang="de-DE" altLang="de-DE" sz="1400" dirty="0">
                <a:solidFill>
                  <a:schemeClr val="tx1"/>
                </a:solidFill>
                <a:latin typeface="Calibri" panose="020F0502020204030204" pitchFamily="34" charset="0"/>
                <a:cs typeface="Calibri" panose="020F0502020204030204" pitchFamily="34" charset="0"/>
              </a:rPr>
              <a:t>dran hernieder	am Baum hinunter</a:t>
            </a:r>
          </a:p>
        </p:txBody>
      </p:sp>
      <p:pic>
        <p:nvPicPr>
          <p:cNvPr id="31748" name="Picture 19" descr="C:\Users\WESTER~1\AppData\Local\Temp\\msotw9_temp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03848" y="2893591"/>
            <a:ext cx="71120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 Box 12"/>
          <p:cNvSpPr txBox="1">
            <a:spLocks noChangeArrowheads="1"/>
          </p:cNvSpPr>
          <p:nvPr/>
        </p:nvSpPr>
        <p:spPr bwMode="auto">
          <a:xfrm>
            <a:off x="1187624" y="5244678"/>
            <a:ext cx="6984776" cy="95410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1400" b="1" dirty="0">
                <a:solidFill>
                  <a:schemeClr val="tx1"/>
                </a:solidFill>
                <a:latin typeface="Calibri" panose="020F0502020204030204" pitchFamily="34" charset="0"/>
                <a:cs typeface="Calibri" panose="020F0502020204030204" pitchFamily="34" charset="0"/>
              </a:rPr>
              <a:t>Wörterbuch/</a:t>
            </a:r>
          </a:p>
          <a:p>
            <a:pPr eaLnBrk="1" hangingPunct="1">
              <a:spcBef>
                <a:spcPct val="50000"/>
              </a:spcBef>
              <a:buFontTx/>
              <a:buNone/>
            </a:pPr>
            <a:r>
              <a:rPr lang="de-DE" altLang="de-DE" sz="1400" b="1" dirty="0">
                <a:solidFill>
                  <a:schemeClr val="tx1"/>
                </a:solidFill>
                <a:latin typeface="Calibri" panose="020F0502020204030204" pitchFamily="34" charset="0"/>
                <a:cs typeface="Calibri" panose="020F0502020204030204" pitchFamily="34" charset="0"/>
              </a:rPr>
              <a:t> Mathematik-Lexikon</a:t>
            </a:r>
          </a:p>
          <a:p>
            <a:pPr algn="ctr" eaLnBrk="1" hangingPunct="1">
              <a:spcBef>
                <a:spcPct val="50000"/>
              </a:spcBef>
              <a:buFontTx/>
              <a:buNone/>
            </a:pPr>
            <a:endParaRPr lang="de-DE" altLang="de-DE" sz="1400" b="1" dirty="0">
              <a:solidFill>
                <a:schemeClr val="tx1"/>
              </a:solidFill>
              <a:latin typeface="Calibri" panose="020F0502020204030204" pitchFamily="34" charset="0"/>
              <a:cs typeface="Calibri" panose="020F0502020204030204" pitchFamily="34" charset="0"/>
            </a:endParaRPr>
          </a:p>
        </p:txBody>
      </p:sp>
      <p:sp>
        <p:nvSpPr>
          <p:cNvPr id="10" name="Titel 1"/>
          <p:cNvSpPr txBox="1">
            <a:spLocks/>
          </p:cNvSpPr>
          <p:nvPr/>
        </p:nvSpPr>
        <p:spPr bwMode="auto">
          <a:xfrm>
            <a:off x="251520" y="548680"/>
            <a:ext cx="9036496"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9" name="Text Box 5"/>
          <p:cNvSpPr txBox="1">
            <a:spLocks noChangeArrowheads="1"/>
          </p:cNvSpPr>
          <p:nvPr/>
        </p:nvSpPr>
        <p:spPr bwMode="auto">
          <a:xfrm>
            <a:off x="251520" y="1268760"/>
            <a:ext cx="69342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Unverstandenes erkennen und klären</a:t>
            </a:r>
          </a:p>
        </p:txBody>
      </p:sp>
      <p:sp>
        <p:nvSpPr>
          <p:cNvPr id="13" name="Textfeld 12"/>
          <p:cNvSpPr txBox="1"/>
          <p:nvPr/>
        </p:nvSpPr>
        <p:spPr>
          <a:xfrm>
            <a:off x="503548" y="6381328"/>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r>
              <a:rPr lang="de-DE" altLang="de-DE" sz="1200" dirty="0">
                <a:latin typeface="Calibri" pitchFamily="34" charset="0"/>
                <a:cs typeface="Calibri" pitchFamily="34" charset="0"/>
              </a:rPr>
              <a:t>  </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28)</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13E1E26B-6BAF-4C3F-A535-8654ECF923D0}"/>
              </a:ext>
            </a:extLst>
          </p:cNvPr>
          <p:cNvSpPr/>
          <p:nvPr/>
        </p:nvSpPr>
        <p:spPr bwMode="auto">
          <a:xfrm>
            <a:off x="-612576" y="2276872"/>
            <a:ext cx="8784976" cy="3312368"/>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33794" name="Text Box 5"/>
          <p:cNvSpPr txBox="1">
            <a:spLocks noChangeArrowheads="1"/>
          </p:cNvSpPr>
          <p:nvPr/>
        </p:nvSpPr>
        <p:spPr bwMode="auto">
          <a:xfrm>
            <a:off x="251520" y="1268760"/>
            <a:ext cx="700620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Textstellen markieren</a:t>
            </a:r>
          </a:p>
        </p:txBody>
      </p:sp>
      <p:sp>
        <p:nvSpPr>
          <p:cNvPr id="33795" name="Text Box 6"/>
          <p:cNvSpPr txBox="1">
            <a:spLocks noChangeArrowheads="1"/>
          </p:cNvSpPr>
          <p:nvPr/>
        </p:nvSpPr>
        <p:spPr bwMode="auto">
          <a:xfrm>
            <a:off x="971600" y="2348880"/>
            <a:ext cx="708660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50000"/>
              </a:spcBef>
              <a:buFontTx/>
              <a:buNone/>
            </a:pPr>
            <a:r>
              <a:rPr lang="de-DE" altLang="de-DE" sz="5400" b="1" dirty="0">
                <a:solidFill>
                  <a:srgbClr val="000000"/>
                </a:solidFill>
                <a:latin typeface="Arial" panose="020B0604020202020204" pitchFamily="34" charset="0"/>
                <a:sym typeface="Wingdings" panose="05000000000000000000" pitchFamily="2" charset="2"/>
              </a:rPr>
              <a:t></a:t>
            </a:r>
            <a:r>
              <a:rPr lang="de-DE" altLang="de-DE" sz="4800" dirty="0">
                <a:solidFill>
                  <a:srgbClr val="000000"/>
                </a:solidFill>
                <a:latin typeface="Arial" panose="020B0604020202020204" pitchFamily="34" charset="0"/>
                <a:sym typeface="Wingdings" panose="05000000000000000000" pitchFamily="2" charset="2"/>
              </a:rPr>
              <a:t>	</a:t>
            </a:r>
            <a:r>
              <a:rPr lang="de-DE" altLang="de-DE" sz="2000" dirty="0">
                <a:solidFill>
                  <a:srgbClr val="000000"/>
                </a:solidFill>
                <a:latin typeface="Calibri" pitchFamily="34" charset="0"/>
                <a:cs typeface="Calibri" pitchFamily="34" charset="0"/>
              </a:rPr>
              <a:t>Lies den Text.</a:t>
            </a:r>
          </a:p>
          <a:p>
            <a:pPr algn="just" eaLnBrk="1" hangingPunct="1">
              <a:spcBef>
                <a:spcPct val="50000"/>
              </a:spcBef>
              <a:buFontTx/>
              <a:buNone/>
            </a:pPr>
            <a:endParaRPr lang="de-DE" altLang="de-DE" sz="2000" dirty="0">
              <a:solidFill>
                <a:srgbClr val="000000"/>
              </a:solidFill>
              <a:latin typeface="Calibri" pitchFamily="34" charset="0"/>
              <a:cs typeface="Calibri" pitchFamily="34" charset="0"/>
            </a:endParaRPr>
          </a:p>
          <a:p>
            <a:pPr algn="just" eaLnBrk="1" hangingPunct="1">
              <a:spcBef>
                <a:spcPct val="50000"/>
              </a:spcBef>
              <a:buFontTx/>
              <a:buNone/>
            </a:pPr>
            <a:r>
              <a:rPr lang="de-DE" altLang="de-DE" sz="2000" dirty="0">
                <a:solidFill>
                  <a:srgbClr val="000000"/>
                </a:solidFill>
                <a:latin typeface="Calibri" pitchFamily="34" charset="0"/>
                <a:cs typeface="Calibri" pitchFamily="34" charset="0"/>
              </a:rPr>
              <a:t>		</a:t>
            </a:r>
          </a:p>
          <a:p>
            <a:pPr algn="just" eaLnBrk="1" hangingPunct="1">
              <a:spcBef>
                <a:spcPct val="50000"/>
              </a:spcBef>
              <a:buFontTx/>
              <a:buNone/>
            </a:pPr>
            <a:r>
              <a:rPr lang="de-DE" altLang="de-DE" sz="2000" dirty="0">
                <a:solidFill>
                  <a:srgbClr val="000000"/>
                </a:solidFill>
                <a:latin typeface="Calibri" pitchFamily="34" charset="0"/>
                <a:cs typeface="Calibri" pitchFamily="34" charset="0"/>
              </a:rPr>
              <a:t>		Markiere die Stellen, die wichtig sind </a:t>
            </a:r>
          </a:p>
          <a:p>
            <a:pPr algn="just" eaLnBrk="1" hangingPunct="1">
              <a:spcBef>
                <a:spcPct val="50000"/>
              </a:spcBef>
              <a:buFontTx/>
              <a:buNone/>
            </a:pPr>
            <a:r>
              <a:rPr lang="de-DE" altLang="de-DE" sz="2000" dirty="0">
                <a:solidFill>
                  <a:srgbClr val="000000"/>
                </a:solidFill>
                <a:latin typeface="Calibri" pitchFamily="34" charset="0"/>
                <a:cs typeface="Calibri" pitchFamily="34" charset="0"/>
              </a:rPr>
              <a:t>		oder bei denen es etwas zu rechnen gibt.</a:t>
            </a:r>
          </a:p>
          <a:p>
            <a:pPr algn="ctr" eaLnBrk="1" hangingPunct="1">
              <a:spcBef>
                <a:spcPct val="50000"/>
              </a:spcBef>
              <a:buFontTx/>
              <a:buNone/>
            </a:pPr>
            <a:endParaRPr lang="de-DE" altLang="de-DE" sz="2000" dirty="0">
              <a:solidFill>
                <a:srgbClr val="000000"/>
              </a:solidFill>
              <a:latin typeface="Calibri" pitchFamily="34" charset="0"/>
              <a:cs typeface="Calibri" pitchFamily="34" charset="0"/>
            </a:endParaRPr>
          </a:p>
        </p:txBody>
      </p:sp>
      <p:pic>
        <p:nvPicPr>
          <p:cNvPr id="33796" name="Grafik 5" descr="Markie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013" y="3716338"/>
            <a:ext cx="9906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
          <p:cNvSpPr txBox="1">
            <a:spLocks/>
          </p:cNvSpPr>
          <p:nvPr/>
        </p:nvSpPr>
        <p:spPr bwMode="auto">
          <a:xfrm>
            <a:off x="251520" y="548680"/>
            <a:ext cx="9036496"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11" name="Textfeld 10"/>
          <p:cNvSpPr txBox="1"/>
          <p:nvPr/>
        </p:nvSpPr>
        <p:spPr>
          <a:xfrm>
            <a:off x="395536" y="6234641"/>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30)</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Inhaltsplatzhalter 4"/>
          <p:cNvSpPr>
            <a:spLocks noGrp="1"/>
          </p:cNvSpPr>
          <p:nvPr>
            <p:ph idx="17"/>
          </p:nvPr>
        </p:nvSpPr>
        <p:spPr>
          <a:prstGeom prst="rect">
            <a:avLst/>
          </a:prstGeom>
        </p:spPr>
        <p:txBody>
          <a:bodyPr/>
          <a:lstStyle/>
          <a:p>
            <a:r>
              <a:rPr lang="de-DE" b="1" dirty="0">
                <a:solidFill>
                  <a:schemeClr val="accent2"/>
                </a:solidFill>
              </a:rPr>
              <a:t>Diese Folie gehört mit zum Material und darf nicht entfernt werden.</a:t>
            </a:r>
          </a:p>
        </p:txBody>
      </p:sp>
      <p:sp>
        <p:nvSpPr>
          <p:cNvPr id="5" name="Titel 4"/>
          <p:cNvSpPr>
            <a:spLocks noGrp="1"/>
          </p:cNvSpPr>
          <p:nvPr>
            <p:ph type="title"/>
          </p:nvPr>
        </p:nvSpPr>
        <p:spPr/>
        <p:txBody>
          <a:bodyPr>
            <a:normAutofit/>
          </a:bodyPr>
          <a:lstStyle/>
          <a:p>
            <a:r>
              <a:rPr lang="de-DE" dirty="0"/>
              <a:t>Hinweise zu den Lizenzbedingungen</a:t>
            </a:r>
          </a:p>
        </p:txBody>
      </p:sp>
      <p:sp>
        <p:nvSpPr>
          <p:cNvPr id="13" name="Inhaltsplatzhalter 2"/>
          <p:cNvSpPr>
            <a:spLocks noGrp="1"/>
          </p:cNvSpPr>
          <p:nvPr>
            <p:ph idx="1"/>
          </p:nvPr>
        </p:nvSpPr>
        <p:spPr/>
        <p:txBody>
          <a:bodyPr>
            <a:normAutofit/>
          </a:bodyPr>
          <a:lstStyle/>
          <a:p>
            <a:r>
              <a:rPr lang="de-DE" dirty="0"/>
              <a:t>Dieses Material wurde von Elke Mirwald und Roland Rink für das Deutsche Zentrum für Lehrerbildung Mathematik (DZLM) konzipiert und kann, soweit nicht anderweitig gekennzeichnet, unter der </a:t>
            </a:r>
            <a:r>
              <a:rPr lang="de-DE" dirty="0">
                <a:solidFill>
                  <a:schemeClr val="accent1"/>
                </a:solidFill>
              </a:rPr>
              <a:t>Creative Commons Lizenz BY-SA: Namensnennung – Weitergabe unter gleichen Bedingungen 4.0 International </a:t>
            </a:r>
            <a:r>
              <a:rPr lang="de-DE" dirty="0"/>
              <a:t>weiterverwendet werden.</a:t>
            </a:r>
          </a:p>
          <a:p>
            <a:r>
              <a:rPr lang="de-DE" dirty="0"/>
              <a:t>Das bedeutet insbesondere: Alle Folien und Materialien können für Zwecke der Aus- und Fortbildung gerne genutzt werden – unter der Voraussetzung, dass immer die Quellenhinweise aufgeführt bleiben. </a:t>
            </a:r>
          </a:p>
          <a:p>
            <a:r>
              <a:rPr lang="de-DE" dirty="0"/>
              <a:t>Bildnachweise und Zitatquellen finden sich auf den jeweiligen Folien bzw. Zusatzmaterialien.</a:t>
            </a:r>
          </a:p>
          <a:p>
            <a:r>
              <a:rPr lang="de-DE" dirty="0"/>
              <a:t>Weitere Hinweise und Informationen zum DZLM finden Sie unter </a:t>
            </a:r>
            <a:r>
              <a:rPr lang="de-DE" dirty="0">
                <a:hlinkClick r:id="rId3"/>
              </a:rPr>
              <a:t>dzlm.de</a:t>
            </a:r>
            <a:r>
              <a:rPr lang="de-DE" dirty="0"/>
              <a:t>.</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endParaRPr lang="de-DE" kern="0" dirty="0"/>
          </a:p>
        </p:txBody>
      </p:sp>
      <p:pic>
        <p:nvPicPr>
          <p:cNvPr id="14" name="Bild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728850" y="548680"/>
            <a:ext cx="1091622" cy="393700"/>
          </a:xfrm>
          <a:prstGeom prst="rect">
            <a:avLst/>
          </a:prstGeom>
        </p:spPr>
      </p:pic>
      <p:sp>
        <p:nvSpPr>
          <p:cNvPr id="2" name="Textfeld 1"/>
          <p:cNvSpPr txBox="1"/>
          <p:nvPr/>
        </p:nvSpPr>
        <p:spPr>
          <a:xfrm>
            <a:off x="3275856" y="0"/>
            <a:ext cx="5866557" cy="307777"/>
          </a:xfrm>
          <a:prstGeom prst="rect">
            <a:avLst/>
          </a:prstGeom>
          <a:solidFill>
            <a:schemeClr val="accent3"/>
          </a:solidFill>
        </p:spPr>
        <p:txBody>
          <a:bodyPr wrap="square" rtlCol="0">
            <a:spAutoFit/>
          </a:bodyPr>
          <a:lstStyle/>
          <a:p>
            <a:endParaRPr lang="de-DE" sz="1400" dirty="0">
              <a:latin typeface="Calibri" panose="020F0502020204030204" pitchFamily="34" charset="0"/>
            </a:endParaRPr>
          </a:p>
        </p:txBody>
      </p:sp>
    </p:spTree>
    <p:extLst>
      <p:ext uri="{BB962C8B-B14F-4D97-AF65-F5344CB8AC3E}">
        <p14:creationId xmlns:p14="http://schemas.microsoft.com/office/powerpoint/2010/main" val="10199323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2FE5603D-0DA9-4916-86EC-73B2733FE74F}"/>
              </a:ext>
            </a:extLst>
          </p:cNvPr>
          <p:cNvSpPr/>
          <p:nvPr/>
        </p:nvSpPr>
        <p:spPr bwMode="auto">
          <a:xfrm>
            <a:off x="-1044624" y="1844824"/>
            <a:ext cx="9217024" cy="4433936"/>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endParaRPr lang="de-DE" sz="2000" dirty="0" err="1">
              <a:solidFill>
                <a:schemeClr val="tx1"/>
              </a:solidFill>
              <a:latin typeface="Calibri" panose="020F0502020204030204" pitchFamily="34" charset="0"/>
            </a:endParaRPr>
          </a:p>
        </p:txBody>
      </p:sp>
      <p:sp>
        <p:nvSpPr>
          <p:cNvPr id="37890" name="Text Box 5"/>
          <p:cNvSpPr txBox="1">
            <a:spLocks noChangeArrowheads="1"/>
          </p:cNvSpPr>
          <p:nvPr/>
        </p:nvSpPr>
        <p:spPr bwMode="auto">
          <a:xfrm>
            <a:off x="251520" y="1268761"/>
            <a:ext cx="6934200" cy="1238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Aussagen zum Text mit Textstellen belegen</a:t>
            </a:r>
            <a:r>
              <a:rPr lang="de-DE" altLang="de-DE" sz="2500" dirty="0">
                <a:solidFill>
                  <a:srgbClr val="327A86"/>
                </a:solidFill>
                <a:latin typeface="Calibri" pitchFamily="34" charset="0"/>
                <a:cs typeface="Calibri" pitchFamily="34" charset="0"/>
              </a:rPr>
              <a:t> </a:t>
            </a:r>
          </a:p>
          <a:p>
            <a:pPr eaLnBrk="1" hangingPunct="1">
              <a:spcBef>
                <a:spcPct val="50000"/>
              </a:spcBef>
              <a:buFontTx/>
              <a:buNone/>
            </a:pPr>
            <a:r>
              <a:rPr lang="de-DE" altLang="de-DE" sz="3300" dirty="0">
                <a:solidFill>
                  <a:schemeClr val="tx1"/>
                </a:solidFill>
                <a:latin typeface="Arial" panose="020B0604020202020204" pitchFamily="34" charset="0"/>
              </a:rPr>
              <a:t> </a:t>
            </a:r>
          </a:p>
        </p:txBody>
      </p:sp>
      <p:sp>
        <p:nvSpPr>
          <p:cNvPr id="6" name="Titel 1"/>
          <p:cNvSpPr txBox="1">
            <a:spLocks/>
          </p:cNvSpPr>
          <p:nvPr/>
        </p:nvSpPr>
        <p:spPr bwMode="auto">
          <a:xfrm>
            <a:off x="251520" y="548680"/>
            <a:ext cx="9036496"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8" name="Rectangle 8"/>
          <p:cNvSpPr>
            <a:spLocks noChangeArrowheads="1"/>
          </p:cNvSpPr>
          <p:nvPr/>
        </p:nvSpPr>
        <p:spPr bwMode="auto">
          <a:xfrm>
            <a:off x="395536" y="1988840"/>
            <a:ext cx="8053908" cy="4539704"/>
          </a:xfrm>
          <a:prstGeom prst="rect">
            <a:avLst/>
          </a:prstGeom>
          <a:noFill/>
          <a:ln w="9525">
            <a:noFill/>
            <a:miter lim="800000"/>
            <a:headEnd/>
            <a:tailEnd/>
          </a:ln>
        </p:spPr>
        <p:txBody>
          <a:bodyPr wrap="square" bIns="0">
            <a:spAutoFit/>
          </a:bodyPr>
          <a:lstStyle/>
          <a:p>
            <a:pPr>
              <a:tabLst>
                <a:tab pos="449263" algn="r"/>
              </a:tabLst>
            </a:pPr>
            <a:r>
              <a:rPr lang="de-DE" altLang="de-DE" sz="1800" b="1" dirty="0">
                <a:latin typeface="Calibri" panose="020F0502020204030204" pitchFamily="34" charset="0"/>
                <a:cs typeface="Calibri" panose="020F0502020204030204" pitchFamily="34" charset="0"/>
              </a:rPr>
              <a:t>          </a:t>
            </a:r>
            <a:r>
              <a:rPr lang="de-DE" altLang="de-DE" sz="1800" b="1" u="sng" dirty="0">
                <a:latin typeface="Calibri" panose="020F0502020204030204" pitchFamily="34" charset="0"/>
                <a:cs typeface="Calibri" panose="020F0502020204030204" pitchFamily="34" charset="0"/>
              </a:rPr>
              <a:t>Ausflug zum Bauernhof</a:t>
            </a:r>
          </a:p>
          <a:p>
            <a:pPr algn="just">
              <a:tabLst>
                <a:tab pos="449263" algn="r"/>
              </a:tabLst>
            </a:pPr>
            <a:r>
              <a:rPr lang="de-DE" altLang="de-DE" sz="1400" dirty="0">
                <a:latin typeface="Calibri" panose="020F0502020204030204" pitchFamily="34" charset="0"/>
                <a:cs typeface="Calibri" panose="020F0502020204030204" pitchFamily="34" charset="0"/>
              </a:rPr>
              <a:t> </a:t>
            </a:r>
          </a:p>
          <a:p>
            <a:pPr algn="just">
              <a:tabLst>
                <a:tab pos="449263" algn="r"/>
              </a:tabLst>
            </a:pPr>
            <a:endParaRPr lang="de-DE" altLang="de-DE" sz="1400" dirty="0">
              <a:latin typeface="Calibri" panose="020F0502020204030204" pitchFamily="34" charset="0"/>
              <a:cs typeface="Calibri" panose="020F0502020204030204" pitchFamily="34" charset="0"/>
            </a:endParaRPr>
          </a:p>
          <a:p>
            <a:pPr algn="just">
              <a:tabLst>
                <a:tab pos="449263" algn="r"/>
              </a:tabLst>
            </a:pPr>
            <a:r>
              <a:rPr lang="de-DE" altLang="de-DE" sz="1400" dirty="0">
                <a:latin typeface="Calibri" panose="020F0502020204030204" pitchFamily="34" charset="0"/>
                <a:cs typeface="Calibri" panose="020F0502020204030204" pitchFamily="34" charset="0"/>
              </a:rPr>
              <a:t>		Bauer </a:t>
            </a:r>
            <a:r>
              <a:rPr lang="de-DE" altLang="de-DE" sz="1400" dirty="0" err="1">
                <a:latin typeface="Calibri" panose="020F0502020204030204" pitchFamily="34" charset="0"/>
                <a:cs typeface="Calibri" panose="020F0502020204030204" pitchFamily="34" charset="0"/>
              </a:rPr>
              <a:t>Wortberg</a:t>
            </a:r>
            <a:r>
              <a:rPr lang="de-DE" altLang="de-DE" sz="1400" dirty="0">
                <a:latin typeface="Calibri" panose="020F0502020204030204" pitchFamily="34" charset="0"/>
                <a:cs typeface="Calibri" panose="020F0502020204030204" pitchFamily="34" charset="0"/>
              </a:rPr>
              <a:t> bekommt oft Besuch von Schulklassen aus den </a:t>
            </a:r>
          </a:p>
          <a:p>
            <a:pPr algn="just">
              <a:tabLst>
                <a:tab pos="449263" algn="r"/>
              </a:tabLst>
            </a:pPr>
            <a:r>
              <a:rPr lang="de-DE" altLang="de-DE" sz="1400" dirty="0">
                <a:latin typeface="Calibri" panose="020F0502020204030204" pitchFamily="34" charset="0"/>
                <a:cs typeface="Calibri" panose="020F0502020204030204" pitchFamily="34" charset="0"/>
              </a:rPr>
              <a:t>		Grundschulen in seiner Nähe. </a:t>
            </a:r>
          </a:p>
          <a:p>
            <a:pPr algn="just">
              <a:tabLst>
                <a:tab pos="449263" algn="r"/>
              </a:tabLst>
            </a:pPr>
            <a:r>
              <a:rPr lang="de-DE" altLang="de-DE" sz="1400" dirty="0">
                <a:latin typeface="Calibri" panose="020F0502020204030204" pitchFamily="34" charset="0"/>
                <a:cs typeface="Calibri" panose="020F0502020204030204" pitchFamily="34" charset="0"/>
              </a:rPr>
              <a:t>		Heute sind die Kinder der Klasse 4a mit ihrer Lehrerin gekommen. </a:t>
            </a:r>
          </a:p>
          <a:p>
            <a:pPr algn="just">
              <a:tabLst>
                <a:tab pos="449263" algn="r"/>
              </a:tabLst>
            </a:pPr>
            <a:r>
              <a:rPr lang="de-DE" altLang="de-DE" sz="1400" dirty="0">
                <a:latin typeface="Calibri" panose="020F0502020204030204" pitchFamily="34" charset="0"/>
                <a:cs typeface="Calibri" panose="020F0502020204030204" pitchFamily="34" charset="0"/>
              </a:rPr>
              <a:t>		Bauer </a:t>
            </a:r>
            <a:r>
              <a:rPr lang="de-DE" altLang="de-DE" sz="1400" dirty="0" err="1">
                <a:latin typeface="Calibri" panose="020F0502020204030204" pitchFamily="34" charset="0"/>
                <a:cs typeface="Calibri" panose="020F0502020204030204" pitchFamily="34" charset="0"/>
              </a:rPr>
              <a:t>Wortberg</a:t>
            </a:r>
            <a:r>
              <a:rPr lang="de-DE" altLang="de-DE" sz="1400" dirty="0">
                <a:latin typeface="Calibri" panose="020F0502020204030204" pitchFamily="34" charset="0"/>
                <a:cs typeface="Calibri" panose="020F0502020204030204" pitchFamily="34" charset="0"/>
              </a:rPr>
              <a:t> zeigt den Kindern, wie die Tiere auf dem Hof leben, erklärt ihnen, </a:t>
            </a:r>
          </a:p>
          <a:p>
            <a:pPr algn="just">
              <a:tabLst>
                <a:tab pos="449263" algn="r"/>
              </a:tabLst>
            </a:pPr>
            <a:r>
              <a:rPr lang="de-DE" altLang="de-DE" sz="1400" dirty="0">
                <a:latin typeface="Calibri" panose="020F0502020204030204" pitchFamily="34" charset="0"/>
                <a:cs typeface="Calibri" panose="020F0502020204030204" pitchFamily="34" charset="0"/>
              </a:rPr>
              <a:t>		was die Tiere fressen und beantwortet viele Fragen der Kinder.</a:t>
            </a:r>
          </a:p>
          <a:p>
            <a:pPr algn="just">
              <a:tabLst>
                <a:tab pos="449263" algn="r"/>
              </a:tabLst>
            </a:pPr>
            <a:r>
              <a:rPr lang="de-DE" altLang="de-DE" sz="1400" dirty="0">
                <a:latin typeface="Calibri" panose="020F0502020204030204" pitchFamily="34" charset="0"/>
                <a:cs typeface="Calibri" panose="020F0502020204030204" pitchFamily="34" charset="0"/>
              </a:rPr>
              <a:t>		Manchmal gibt er aber auch knifflige Antworten, </a:t>
            </a:r>
          </a:p>
          <a:p>
            <a:pPr algn="just">
              <a:tabLst>
                <a:tab pos="449263" algn="r"/>
              </a:tabLst>
            </a:pPr>
            <a:r>
              <a:rPr lang="de-DE" altLang="de-DE" sz="1400" dirty="0">
                <a:latin typeface="Calibri" panose="020F0502020204030204" pitchFamily="34" charset="0"/>
                <a:cs typeface="Calibri" panose="020F0502020204030204" pitchFamily="34" charset="0"/>
              </a:rPr>
              <a:t>		bei denen die Kinder richtig überlegen oder knobeln müssen. </a:t>
            </a:r>
          </a:p>
          <a:p>
            <a:pPr algn="just">
              <a:tabLst>
                <a:tab pos="449263" algn="r"/>
              </a:tabLst>
            </a:pPr>
            <a:r>
              <a:rPr lang="de-DE" altLang="de-DE" sz="1400" dirty="0">
                <a:latin typeface="Calibri" panose="020F0502020204030204" pitchFamily="34" charset="0"/>
                <a:cs typeface="Calibri" panose="020F0502020204030204" pitchFamily="34" charset="0"/>
              </a:rPr>
              <a:t> </a:t>
            </a:r>
          </a:p>
          <a:p>
            <a:pPr algn="just">
              <a:tabLst>
                <a:tab pos="449263" algn="r"/>
              </a:tabLst>
            </a:pPr>
            <a:r>
              <a:rPr lang="de-DE" altLang="de-DE" sz="1400" dirty="0">
                <a:latin typeface="Calibri" panose="020F0502020204030204" pitchFamily="34" charset="0"/>
                <a:cs typeface="Calibri" panose="020F0502020204030204" pitchFamily="34" charset="0"/>
              </a:rPr>
              <a:t>		Auf die Frage der Kinder, wie viele Tiere auf dem Hof leben, sagte Herr </a:t>
            </a:r>
            <a:r>
              <a:rPr lang="de-DE" altLang="de-DE" sz="1400" dirty="0" err="1">
                <a:latin typeface="Calibri" panose="020F0502020204030204" pitchFamily="34" charset="0"/>
                <a:cs typeface="Calibri" panose="020F0502020204030204" pitchFamily="34" charset="0"/>
              </a:rPr>
              <a:t>Wortberg</a:t>
            </a:r>
            <a:r>
              <a:rPr lang="de-DE" altLang="de-DE" sz="1400" dirty="0">
                <a:latin typeface="Calibri" panose="020F0502020204030204" pitchFamily="34" charset="0"/>
                <a:cs typeface="Calibri" panose="020F0502020204030204" pitchFamily="34" charset="0"/>
              </a:rPr>
              <a:t>:</a:t>
            </a:r>
          </a:p>
          <a:p>
            <a:pPr algn="just">
              <a:tabLst>
                <a:tab pos="449263" algn="r"/>
              </a:tabLst>
            </a:pPr>
            <a:r>
              <a:rPr lang="de-DE" altLang="de-DE" sz="1400" dirty="0">
                <a:latin typeface="Calibri" panose="020F0502020204030204" pitchFamily="34" charset="0"/>
                <a:cs typeface="Calibri" panose="020F0502020204030204" pitchFamily="34" charset="0"/>
              </a:rPr>
              <a:t> </a:t>
            </a:r>
          </a:p>
          <a:p>
            <a:pPr algn="just">
              <a:tabLst>
                <a:tab pos="449263" algn="r"/>
              </a:tabLst>
            </a:pPr>
            <a:r>
              <a:rPr lang="de-DE" altLang="de-DE" sz="1400" dirty="0">
                <a:latin typeface="Calibri" panose="020F0502020204030204" pitchFamily="34" charset="0"/>
                <a:cs typeface="Calibri" panose="020F0502020204030204" pitchFamily="34" charset="0"/>
              </a:rPr>
              <a:t>		„Ich habe Kühe, Schweine und Hunde auf meinem Hof. </a:t>
            </a:r>
          </a:p>
          <a:p>
            <a:pPr algn="just">
              <a:tabLst>
                <a:tab pos="449263" algn="r"/>
              </a:tabLst>
            </a:pPr>
            <a:r>
              <a:rPr lang="de-DE" altLang="de-DE" sz="1400" dirty="0">
                <a:latin typeface="Calibri" panose="020F0502020204030204" pitchFamily="34" charset="0"/>
                <a:cs typeface="Calibri" panose="020F0502020204030204" pitchFamily="34" charset="0"/>
              </a:rPr>
              <a:t>		Ohne die Hunde sind es 27 Tiere. </a:t>
            </a:r>
          </a:p>
          <a:p>
            <a:pPr algn="just">
              <a:tabLst>
                <a:tab pos="449263" algn="r"/>
              </a:tabLst>
            </a:pPr>
            <a:r>
              <a:rPr lang="de-DE" altLang="de-DE" sz="1400" dirty="0">
                <a:latin typeface="Calibri" panose="020F0502020204030204" pitchFamily="34" charset="0"/>
                <a:cs typeface="Calibri" panose="020F0502020204030204" pitchFamily="34" charset="0"/>
              </a:rPr>
              <a:t>		Ohne die Schweine sind es 15 Tiere. Ohne die Kühe sind es 20 Tiere.</a:t>
            </a:r>
          </a:p>
          <a:p>
            <a:pPr algn="just">
              <a:tabLst>
                <a:tab pos="449263" algn="r"/>
              </a:tabLst>
            </a:pPr>
            <a:r>
              <a:rPr lang="de-DE" altLang="de-DE" sz="1400" dirty="0">
                <a:latin typeface="Calibri" panose="020F0502020204030204" pitchFamily="34" charset="0"/>
                <a:cs typeface="Calibri" panose="020F0502020204030204" pitchFamily="34" charset="0"/>
              </a:rPr>
              <a:t> </a:t>
            </a:r>
          </a:p>
          <a:p>
            <a:pPr algn="just">
              <a:tabLst>
                <a:tab pos="449263" algn="r"/>
              </a:tabLst>
            </a:pPr>
            <a:r>
              <a:rPr lang="de-DE" altLang="de-DE" sz="1400" dirty="0">
                <a:latin typeface="Calibri" panose="020F0502020204030204" pitchFamily="34" charset="0"/>
                <a:cs typeface="Calibri" panose="020F0502020204030204" pitchFamily="34" charset="0"/>
              </a:rPr>
              <a:t>		Könnt ihr herausbekommen, wie viele Tiere auf dem Hof leben?</a:t>
            </a:r>
          </a:p>
          <a:p>
            <a:pPr>
              <a:tabLst>
                <a:tab pos="449263" algn="r"/>
              </a:tabLst>
            </a:pPr>
            <a:endParaRPr lang="de-DE" altLang="de-DE" sz="1200" dirty="0">
              <a:cs typeface="Times New Roman" pitchFamily="18" charset="0"/>
            </a:endParaRPr>
          </a:p>
          <a:p>
            <a:pPr>
              <a:tabLst>
                <a:tab pos="449263" algn="r"/>
              </a:tabLst>
            </a:pPr>
            <a:endParaRPr lang="de-DE" altLang="de-DE" dirty="0"/>
          </a:p>
        </p:txBody>
      </p:sp>
      <p:pic>
        <p:nvPicPr>
          <p:cNvPr id="10" name="Picture 11" descr="AusmalPikpforschend"/>
          <p:cNvPicPr>
            <a:picLocks noChangeAspect="1" noChangeArrowheads="1"/>
          </p:cNvPicPr>
          <p:nvPr/>
        </p:nvPicPr>
        <p:blipFill>
          <a:blip r:embed="rId3" cstate="print"/>
          <a:srcRect/>
          <a:stretch>
            <a:fillRect/>
          </a:stretch>
        </p:blipFill>
        <p:spPr bwMode="auto">
          <a:xfrm>
            <a:off x="6948264" y="2132856"/>
            <a:ext cx="914400" cy="838200"/>
          </a:xfrm>
          <a:prstGeom prst="rect">
            <a:avLst/>
          </a:prstGeom>
          <a:noFill/>
          <a:ln w="9525">
            <a:noFill/>
            <a:miter lim="800000"/>
            <a:headEnd/>
            <a:tailEnd/>
          </a:ln>
        </p:spPr>
      </p:pic>
      <p:sp>
        <p:nvSpPr>
          <p:cNvPr id="12" name="Textfeld 11"/>
          <p:cNvSpPr txBox="1"/>
          <p:nvPr/>
        </p:nvSpPr>
        <p:spPr>
          <a:xfrm>
            <a:off x="395536" y="6422776"/>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34)</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7E84B02B-AEBD-4316-B0BD-2E2AA068E35A}"/>
              </a:ext>
            </a:extLst>
          </p:cNvPr>
          <p:cNvSpPr/>
          <p:nvPr/>
        </p:nvSpPr>
        <p:spPr bwMode="auto">
          <a:xfrm>
            <a:off x="-612576" y="1750530"/>
            <a:ext cx="8784976" cy="4464496"/>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endParaRPr lang="de-DE" sz="2000" dirty="0" err="1">
              <a:solidFill>
                <a:schemeClr val="tx1"/>
              </a:solidFill>
              <a:latin typeface="Calibri" panose="020F0502020204030204" pitchFamily="34" charset="0"/>
            </a:endParaRPr>
          </a:p>
        </p:txBody>
      </p:sp>
      <p:sp>
        <p:nvSpPr>
          <p:cNvPr id="35842" name="Text Box 5"/>
          <p:cNvSpPr txBox="1">
            <a:spLocks noChangeArrowheads="1"/>
          </p:cNvSpPr>
          <p:nvPr/>
        </p:nvSpPr>
        <p:spPr bwMode="auto">
          <a:xfrm>
            <a:off x="251520" y="1268760"/>
            <a:ext cx="6934200" cy="1238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Aussagen zum Text mit Textstellen belegen</a:t>
            </a:r>
            <a:r>
              <a:rPr lang="de-DE" altLang="de-DE" sz="2500" dirty="0">
                <a:solidFill>
                  <a:srgbClr val="327A86"/>
                </a:solidFill>
                <a:latin typeface="Calibri" pitchFamily="34" charset="0"/>
                <a:cs typeface="Calibri" pitchFamily="34" charset="0"/>
              </a:rPr>
              <a:t> </a:t>
            </a:r>
          </a:p>
          <a:p>
            <a:pPr eaLnBrk="1" hangingPunct="1">
              <a:spcBef>
                <a:spcPct val="50000"/>
              </a:spcBef>
              <a:buFontTx/>
              <a:buNone/>
            </a:pPr>
            <a:r>
              <a:rPr lang="de-DE" altLang="de-DE" sz="3300" dirty="0">
                <a:solidFill>
                  <a:schemeClr val="tx1"/>
                </a:solidFill>
                <a:latin typeface="Arial" panose="020B0604020202020204" pitchFamily="34" charset="0"/>
              </a:rPr>
              <a:t> </a:t>
            </a:r>
          </a:p>
        </p:txBody>
      </p:sp>
      <p:pic>
        <p:nvPicPr>
          <p:cNvPr id="3584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2060848"/>
            <a:ext cx="5328592" cy="4114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el 1"/>
          <p:cNvSpPr txBox="1">
            <a:spLocks/>
          </p:cNvSpPr>
          <p:nvPr/>
        </p:nvSpPr>
        <p:spPr bwMode="auto">
          <a:xfrm>
            <a:off x="251520" y="548680"/>
            <a:ext cx="9036496"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10" name="Textfeld 9"/>
          <p:cNvSpPr txBox="1"/>
          <p:nvPr/>
        </p:nvSpPr>
        <p:spPr>
          <a:xfrm>
            <a:off x="395536" y="6373630"/>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37</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77C00138-AD8A-4B59-8EDE-3578A6C65232}"/>
              </a:ext>
            </a:extLst>
          </p:cNvPr>
          <p:cNvSpPr/>
          <p:nvPr/>
        </p:nvSpPr>
        <p:spPr bwMode="auto">
          <a:xfrm>
            <a:off x="-612576" y="1844824"/>
            <a:ext cx="8784976" cy="4464496"/>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endParaRPr lang="de-DE" sz="2000" dirty="0" err="1">
              <a:solidFill>
                <a:schemeClr val="tx1"/>
              </a:solidFill>
              <a:latin typeface="Calibri" panose="020F0502020204030204" pitchFamily="34" charset="0"/>
            </a:endParaRPr>
          </a:p>
        </p:txBody>
      </p:sp>
      <p:sp>
        <p:nvSpPr>
          <p:cNvPr id="37890" name="Text Box 5"/>
          <p:cNvSpPr txBox="1">
            <a:spLocks noChangeArrowheads="1"/>
          </p:cNvSpPr>
          <p:nvPr/>
        </p:nvSpPr>
        <p:spPr bwMode="auto">
          <a:xfrm>
            <a:off x="251520" y="1268760"/>
            <a:ext cx="6934200" cy="1238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Aussagen zum Text mit Textstellen belegen</a:t>
            </a:r>
            <a:r>
              <a:rPr lang="de-DE" altLang="de-DE" sz="2500" dirty="0">
                <a:solidFill>
                  <a:srgbClr val="327A86"/>
                </a:solidFill>
                <a:latin typeface="Calibri" pitchFamily="34" charset="0"/>
                <a:cs typeface="Calibri" pitchFamily="34" charset="0"/>
              </a:rPr>
              <a:t> </a:t>
            </a:r>
          </a:p>
          <a:p>
            <a:pPr eaLnBrk="1" hangingPunct="1">
              <a:spcBef>
                <a:spcPct val="50000"/>
              </a:spcBef>
              <a:buFontTx/>
              <a:buNone/>
            </a:pPr>
            <a:r>
              <a:rPr lang="de-DE" altLang="de-DE" sz="3300" dirty="0">
                <a:solidFill>
                  <a:schemeClr val="tx1"/>
                </a:solidFill>
                <a:latin typeface="Arial" panose="020B0604020202020204" pitchFamily="34" charset="0"/>
              </a:rPr>
              <a:t> </a:t>
            </a:r>
          </a:p>
        </p:txBody>
      </p:sp>
      <p:pic>
        <p:nvPicPr>
          <p:cNvPr id="37891" name="Picture 7" descr="F:\Haus 7,2_Teil2\Fotos Dorothee\Aussagen markier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2204864"/>
            <a:ext cx="5184576" cy="373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el 1"/>
          <p:cNvSpPr txBox="1">
            <a:spLocks/>
          </p:cNvSpPr>
          <p:nvPr/>
        </p:nvSpPr>
        <p:spPr bwMode="auto">
          <a:xfrm>
            <a:off x="251520" y="548680"/>
            <a:ext cx="9036496"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9" name="Textfeld 8"/>
          <p:cNvSpPr txBox="1"/>
          <p:nvPr/>
        </p:nvSpPr>
        <p:spPr>
          <a:xfrm>
            <a:off x="251520" y="6404521"/>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a:t>
            </a:r>
            <a:r>
              <a:rPr lang="de-DE" altLang="de-DE" sz="1200" dirty="0">
                <a:solidFill>
                  <a:srgbClr val="327A86"/>
                </a:solidFill>
                <a:latin typeface="Calibri" pitchFamily="34" charset="0"/>
                <a:cs typeface="Calibri" pitchFamily="34" charset="0"/>
              </a:rPr>
              <a:t>: </a:t>
            </a:r>
            <a:r>
              <a:rPr lang="de-DE" altLang="de-DE" sz="1200" dirty="0">
                <a:latin typeface="Calibri" pitchFamily="34" charset="0"/>
                <a:cs typeface="Calibri" pitchFamily="34" charset="0"/>
              </a:rPr>
              <a:t>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35)</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7355BFAE-3CC0-4201-BDAF-2A0BA2B84C23}"/>
              </a:ext>
            </a:extLst>
          </p:cNvPr>
          <p:cNvSpPr/>
          <p:nvPr/>
        </p:nvSpPr>
        <p:spPr bwMode="auto">
          <a:xfrm>
            <a:off x="-612576" y="1844824"/>
            <a:ext cx="8784976" cy="4464496"/>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endParaRPr lang="de-DE" sz="2000" dirty="0" err="1">
              <a:solidFill>
                <a:schemeClr val="tx1"/>
              </a:solidFill>
              <a:latin typeface="Calibri" panose="020F0502020204030204" pitchFamily="34" charset="0"/>
            </a:endParaRPr>
          </a:p>
        </p:txBody>
      </p:sp>
      <p:sp>
        <p:nvSpPr>
          <p:cNvPr id="39938" name="Text Box 5"/>
          <p:cNvSpPr txBox="1">
            <a:spLocks noChangeArrowheads="1"/>
          </p:cNvSpPr>
          <p:nvPr/>
        </p:nvSpPr>
        <p:spPr bwMode="auto">
          <a:xfrm>
            <a:off x="251520" y="1268760"/>
            <a:ext cx="69342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Fragen zum Text beantworten</a:t>
            </a:r>
            <a:endParaRPr lang="de-DE" altLang="de-DE" sz="2500" dirty="0">
              <a:solidFill>
                <a:srgbClr val="327A86"/>
              </a:solidFill>
              <a:latin typeface="Calibri" pitchFamily="34" charset="0"/>
              <a:cs typeface="Calibri" pitchFamily="34" charset="0"/>
            </a:endParaRPr>
          </a:p>
        </p:txBody>
      </p:sp>
      <p:sp>
        <p:nvSpPr>
          <p:cNvPr id="39" name="Titel 1"/>
          <p:cNvSpPr txBox="1">
            <a:spLocks noGrp="1"/>
          </p:cNvSpPr>
          <p:nvPr>
            <p:ph type="title"/>
          </p:nvPr>
        </p:nvSpPr>
        <p:spPr bwMode="auto">
          <a:xfrm>
            <a:off x="251520" y="548680"/>
            <a:ext cx="9036496"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pic>
        <p:nvPicPr>
          <p:cNvPr id="40" name="Grafik 7" descr="F:\Zeichnungen PIKAS Karoline Mosen\Modul 7.4\Modul 7.4 Folie 39.jpg"/>
          <p:cNvPicPr>
            <a:picLocks noChangeAspect="1" noChangeArrowheads="1"/>
          </p:cNvPicPr>
          <p:nvPr/>
        </p:nvPicPr>
        <p:blipFill>
          <a:blip r:embed="rId3"/>
          <a:srcRect l="10083" t="12157" r="5949" b="11867"/>
          <a:stretch>
            <a:fillRect/>
          </a:stretch>
        </p:blipFill>
        <p:spPr bwMode="auto">
          <a:xfrm>
            <a:off x="971600" y="2015066"/>
            <a:ext cx="7020272" cy="4149354"/>
          </a:xfrm>
          <a:prstGeom prst="rect">
            <a:avLst/>
          </a:prstGeom>
          <a:noFill/>
          <a:ln w="9525">
            <a:noFill/>
            <a:miter lim="800000"/>
            <a:headEnd/>
            <a:tailEnd/>
          </a:ln>
        </p:spPr>
      </p:pic>
      <p:sp>
        <p:nvSpPr>
          <p:cNvPr id="7" name="Textfeld 6"/>
          <p:cNvSpPr txBox="1"/>
          <p:nvPr/>
        </p:nvSpPr>
        <p:spPr>
          <a:xfrm>
            <a:off x="593304" y="6380474"/>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39)</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hteck 40">
            <a:extLst>
              <a:ext uri="{FF2B5EF4-FFF2-40B4-BE49-F238E27FC236}">
                <a16:creationId xmlns:a16="http://schemas.microsoft.com/office/drawing/2014/main" id="{7355BFAE-3CC0-4201-BDAF-2A0BA2B84C23}"/>
              </a:ext>
            </a:extLst>
          </p:cNvPr>
          <p:cNvSpPr/>
          <p:nvPr/>
        </p:nvSpPr>
        <p:spPr bwMode="auto">
          <a:xfrm>
            <a:off x="-468560" y="3140968"/>
            <a:ext cx="8640960" cy="3168352"/>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endParaRPr lang="de-DE" sz="2000" dirty="0" err="1">
              <a:solidFill>
                <a:schemeClr val="tx1"/>
              </a:solidFill>
              <a:latin typeface="Calibri" panose="020F0502020204030204" pitchFamily="34" charset="0"/>
            </a:endParaRPr>
          </a:p>
        </p:txBody>
      </p:sp>
      <p:sp>
        <p:nvSpPr>
          <p:cNvPr id="40" name="Rechteck 39"/>
          <p:cNvSpPr/>
          <p:nvPr/>
        </p:nvSpPr>
        <p:spPr bwMode="auto">
          <a:xfrm>
            <a:off x="4932040" y="980728"/>
            <a:ext cx="4032448" cy="2016224"/>
          </a:xfrm>
          <a:prstGeom prst="rect">
            <a:avLst/>
          </a:prstGeom>
          <a:solidFill>
            <a:schemeClr val="bg1"/>
          </a:solidFill>
          <a:ln w="9525" cap="flat" cmpd="sng" algn="ctr">
            <a:solidFill>
              <a:srgbClr val="327A86"/>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15" name="Grafik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1124744"/>
            <a:ext cx="896851" cy="1659715"/>
          </a:xfrm>
          <a:prstGeom prst="rect">
            <a:avLst/>
          </a:prstGeom>
        </p:spPr>
      </p:pic>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22946" y="1052737"/>
            <a:ext cx="2943042" cy="1944216"/>
          </a:xfrm>
          <a:prstGeom prst="rect">
            <a:avLst/>
          </a:prstGeom>
          <a:ln>
            <a:noFill/>
          </a:ln>
        </p:spPr>
      </p:pic>
      <p:sp>
        <p:nvSpPr>
          <p:cNvPr id="39938" name="Text Box 5"/>
          <p:cNvSpPr txBox="1">
            <a:spLocks noChangeArrowheads="1"/>
          </p:cNvSpPr>
          <p:nvPr/>
        </p:nvSpPr>
        <p:spPr bwMode="auto">
          <a:xfrm>
            <a:off x="251520" y="1268760"/>
            <a:ext cx="69342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Fragen zum Text beantworten</a:t>
            </a:r>
            <a:endParaRPr lang="de-DE" altLang="de-DE" sz="2500" dirty="0">
              <a:solidFill>
                <a:srgbClr val="327A86"/>
              </a:solidFill>
              <a:latin typeface="Calibri" pitchFamily="34" charset="0"/>
              <a:cs typeface="Calibri" pitchFamily="34" charset="0"/>
            </a:endParaRPr>
          </a:p>
        </p:txBody>
      </p:sp>
      <p:grpSp>
        <p:nvGrpSpPr>
          <p:cNvPr id="2" name="Group 35"/>
          <p:cNvGrpSpPr>
            <a:grpSpLocks/>
          </p:cNvGrpSpPr>
          <p:nvPr/>
        </p:nvGrpSpPr>
        <p:grpSpPr bwMode="auto">
          <a:xfrm>
            <a:off x="1475656" y="3356992"/>
            <a:ext cx="6408712" cy="2786570"/>
            <a:chOff x="-3" y="-3"/>
            <a:chExt cx="4106" cy="2196"/>
          </a:xfrm>
        </p:grpSpPr>
        <p:grpSp>
          <p:nvGrpSpPr>
            <p:cNvPr id="4" name="Group 33"/>
            <p:cNvGrpSpPr>
              <a:grpSpLocks/>
            </p:cNvGrpSpPr>
            <p:nvPr/>
          </p:nvGrpSpPr>
          <p:grpSpPr bwMode="auto">
            <a:xfrm>
              <a:off x="0" y="0"/>
              <a:ext cx="4100" cy="2190"/>
              <a:chOff x="0" y="0"/>
              <a:chExt cx="4100" cy="2190"/>
            </a:xfrm>
          </p:grpSpPr>
          <p:grpSp>
            <p:nvGrpSpPr>
              <p:cNvPr id="5" name="Group 14"/>
              <p:cNvGrpSpPr>
                <a:grpSpLocks/>
              </p:cNvGrpSpPr>
              <p:nvPr/>
            </p:nvGrpSpPr>
            <p:grpSpPr bwMode="auto">
              <a:xfrm>
                <a:off x="0" y="0"/>
                <a:ext cx="2073" cy="2153"/>
                <a:chOff x="0" y="0"/>
                <a:chExt cx="2073" cy="2153"/>
              </a:xfrm>
            </p:grpSpPr>
            <p:sp>
              <p:nvSpPr>
                <p:cNvPr id="39970" name="Rectangle 3"/>
                <p:cNvSpPr>
                  <a:spLocks noChangeArrowheads="1"/>
                </p:cNvSpPr>
                <p:nvPr/>
              </p:nvSpPr>
              <p:spPr bwMode="auto">
                <a:xfrm>
                  <a:off x="28" y="0"/>
                  <a:ext cx="2045" cy="215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600" b="1" dirty="0">
                      <a:solidFill>
                        <a:schemeClr val="tx1"/>
                      </a:solidFill>
                      <a:latin typeface="Calibri" pitchFamily="34" charset="0"/>
                      <a:cs typeface="Calibri" pitchFamily="34" charset="0"/>
                    </a:rPr>
                    <a:t>Fragen:</a:t>
                  </a:r>
                  <a:endParaRPr lang="de-DE" altLang="de-DE" sz="1600" dirty="0">
                    <a:solidFill>
                      <a:schemeClr val="tx1"/>
                    </a:solidFill>
                    <a:latin typeface="Calibri" pitchFamily="34" charset="0"/>
                    <a:cs typeface="Calibri" pitchFamily="34" charset="0"/>
                  </a:endParaRPr>
                </a:p>
                <a:p>
                  <a:pPr eaLnBrk="1" hangingPunct="1">
                    <a:spcBef>
                      <a:spcPct val="0"/>
                    </a:spcBef>
                    <a:buFontTx/>
                    <a:buNone/>
                  </a:pPr>
                  <a:endParaRPr lang="de-DE" altLang="de-DE" sz="3300" dirty="0">
                    <a:solidFill>
                      <a:schemeClr val="tx1"/>
                    </a:solidFill>
                    <a:latin typeface="Arial" panose="020B0604020202020204" pitchFamily="34" charset="0"/>
                  </a:endParaRPr>
                </a:p>
              </p:txBody>
            </p:sp>
            <p:sp>
              <p:nvSpPr>
                <p:cNvPr id="39971" name="Rectangle 13"/>
                <p:cNvSpPr>
                  <a:spLocks noChangeArrowheads="1"/>
                </p:cNvSpPr>
                <p:nvPr/>
              </p:nvSpPr>
              <p:spPr bwMode="auto">
                <a:xfrm>
                  <a:off x="0" y="0"/>
                  <a:ext cx="2050"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grpSp>
            <p:nvGrpSpPr>
              <p:cNvPr id="6" name="Group 16"/>
              <p:cNvGrpSpPr>
                <a:grpSpLocks/>
              </p:cNvGrpSpPr>
              <p:nvPr/>
            </p:nvGrpSpPr>
            <p:grpSpPr bwMode="auto">
              <a:xfrm>
                <a:off x="2050" y="0"/>
                <a:ext cx="2050" cy="2153"/>
                <a:chOff x="2050" y="0"/>
                <a:chExt cx="2050" cy="2153"/>
              </a:xfrm>
            </p:grpSpPr>
            <p:sp>
              <p:nvSpPr>
                <p:cNvPr id="39968" name="Rectangle 4"/>
                <p:cNvSpPr>
                  <a:spLocks noChangeArrowheads="1"/>
                </p:cNvSpPr>
                <p:nvPr/>
              </p:nvSpPr>
              <p:spPr bwMode="auto">
                <a:xfrm>
                  <a:off x="2078" y="0"/>
                  <a:ext cx="1994" cy="215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600" b="1" dirty="0">
                      <a:solidFill>
                        <a:schemeClr val="tx1"/>
                      </a:solidFill>
                      <a:latin typeface="Calibri" pitchFamily="34" charset="0"/>
                      <a:cs typeface="Calibri" pitchFamily="34" charset="0"/>
                    </a:rPr>
                    <a:t>Diese Antwort habe ich gefunden:</a:t>
                  </a:r>
                  <a:endParaRPr lang="de-DE" altLang="de-DE" sz="1600" dirty="0">
                    <a:solidFill>
                      <a:schemeClr val="tx1"/>
                    </a:solidFill>
                    <a:latin typeface="Calibri" pitchFamily="34" charset="0"/>
                    <a:cs typeface="Calibri" pitchFamily="34" charset="0"/>
                  </a:endParaRPr>
                </a:p>
                <a:p>
                  <a:pPr eaLnBrk="1" hangingPunct="1">
                    <a:spcBef>
                      <a:spcPct val="0"/>
                    </a:spcBef>
                    <a:buFontTx/>
                    <a:buNone/>
                  </a:pPr>
                  <a:endParaRPr lang="de-DE" altLang="de-DE" sz="3300" dirty="0">
                    <a:solidFill>
                      <a:schemeClr val="tx1"/>
                    </a:solidFill>
                    <a:latin typeface="Arial" panose="020B0604020202020204" pitchFamily="34" charset="0"/>
                  </a:endParaRPr>
                </a:p>
              </p:txBody>
            </p:sp>
            <p:sp>
              <p:nvSpPr>
                <p:cNvPr id="39969" name="Rectangle 15"/>
                <p:cNvSpPr>
                  <a:spLocks noChangeArrowheads="1"/>
                </p:cNvSpPr>
                <p:nvPr/>
              </p:nvSpPr>
              <p:spPr bwMode="auto">
                <a:xfrm>
                  <a:off x="2050" y="0"/>
                  <a:ext cx="2050" cy="34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grpSp>
            <p:nvGrpSpPr>
              <p:cNvPr id="7" name="Group 18"/>
              <p:cNvGrpSpPr>
                <a:grpSpLocks/>
              </p:cNvGrpSpPr>
              <p:nvPr/>
            </p:nvGrpSpPr>
            <p:grpSpPr bwMode="auto">
              <a:xfrm>
                <a:off x="0" y="346"/>
                <a:ext cx="2050" cy="461"/>
                <a:chOff x="0" y="346"/>
                <a:chExt cx="2050" cy="461"/>
              </a:xfrm>
            </p:grpSpPr>
            <p:sp>
              <p:nvSpPr>
                <p:cNvPr id="39966" name="Rectangle 5"/>
                <p:cNvSpPr>
                  <a:spLocks noChangeArrowheads="1"/>
                </p:cNvSpPr>
                <p:nvPr/>
              </p:nvSpPr>
              <p:spPr bwMode="auto">
                <a:xfrm>
                  <a:off x="28" y="346"/>
                  <a:ext cx="1994"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600" dirty="0">
                      <a:solidFill>
                        <a:schemeClr val="tx1"/>
                      </a:solidFill>
                      <a:latin typeface="Calibri" pitchFamily="34" charset="0"/>
                      <a:cs typeface="Calibri" pitchFamily="34" charset="0"/>
                    </a:rPr>
                    <a:t>Wie tief ist der Brunnen?</a:t>
                  </a:r>
                </a:p>
                <a:p>
                  <a:pPr eaLnBrk="1" hangingPunct="1">
                    <a:spcBef>
                      <a:spcPct val="0"/>
                    </a:spcBef>
                    <a:buFontTx/>
                    <a:buNone/>
                  </a:pPr>
                  <a:r>
                    <a:rPr lang="de-DE" altLang="de-DE" sz="1200" dirty="0">
                      <a:solidFill>
                        <a:schemeClr val="tx1"/>
                      </a:solidFill>
                      <a:latin typeface="Arial" panose="020B0604020202020204" pitchFamily="34" charset="0"/>
                    </a:rPr>
                    <a:t> </a:t>
                  </a:r>
                </a:p>
                <a:p>
                  <a:pPr eaLnBrk="1" hangingPunct="1">
                    <a:spcBef>
                      <a:spcPct val="0"/>
                    </a:spcBef>
                    <a:buFontTx/>
                    <a:buNone/>
                  </a:pPr>
                  <a:endParaRPr lang="de-DE" altLang="de-DE" sz="3300" dirty="0">
                    <a:solidFill>
                      <a:schemeClr val="tx1"/>
                    </a:solidFill>
                    <a:latin typeface="Arial" panose="020B0604020202020204" pitchFamily="34" charset="0"/>
                  </a:endParaRPr>
                </a:p>
              </p:txBody>
            </p:sp>
            <p:sp>
              <p:nvSpPr>
                <p:cNvPr id="39967" name="Rectangle 17"/>
                <p:cNvSpPr>
                  <a:spLocks noChangeArrowheads="1"/>
                </p:cNvSpPr>
                <p:nvPr/>
              </p:nvSpPr>
              <p:spPr bwMode="auto">
                <a:xfrm>
                  <a:off x="0" y="346"/>
                  <a:ext cx="2050"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grpSp>
            <p:nvGrpSpPr>
              <p:cNvPr id="8" name="Group 20"/>
              <p:cNvGrpSpPr>
                <a:grpSpLocks/>
              </p:cNvGrpSpPr>
              <p:nvPr/>
            </p:nvGrpSpPr>
            <p:grpSpPr bwMode="auto">
              <a:xfrm>
                <a:off x="2050" y="346"/>
                <a:ext cx="2050" cy="461"/>
                <a:chOff x="2050" y="346"/>
                <a:chExt cx="2050" cy="461"/>
              </a:xfrm>
            </p:grpSpPr>
            <p:sp>
              <p:nvSpPr>
                <p:cNvPr id="39964" name="Rectangle 6"/>
                <p:cNvSpPr>
                  <a:spLocks noChangeArrowheads="1"/>
                </p:cNvSpPr>
                <p:nvPr/>
              </p:nvSpPr>
              <p:spPr bwMode="auto">
                <a:xfrm>
                  <a:off x="2078" y="346"/>
                  <a:ext cx="1994"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200">
                      <a:solidFill>
                        <a:schemeClr val="tx1"/>
                      </a:solidFill>
                      <a:latin typeface="Arial" panose="020B0604020202020204" pitchFamily="34" charset="0"/>
                    </a:rPr>
                    <a:t> </a:t>
                  </a:r>
                </a:p>
                <a:p>
                  <a:pPr eaLnBrk="1" hangingPunct="1">
                    <a:spcBef>
                      <a:spcPct val="0"/>
                    </a:spcBef>
                    <a:buFontTx/>
                    <a:buNone/>
                  </a:pPr>
                  <a:endParaRPr lang="de-DE" altLang="de-DE" sz="3300">
                    <a:solidFill>
                      <a:schemeClr val="tx1"/>
                    </a:solidFill>
                    <a:latin typeface="Arial" panose="020B0604020202020204" pitchFamily="34" charset="0"/>
                  </a:endParaRPr>
                </a:p>
              </p:txBody>
            </p:sp>
            <p:sp>
              <p:nvSpPr>
                <p:cNvPr id="39965" name="Rectangle 19"/>
                <p:cNvSpPr>
                  <a:spLocks noChangeArrowheads="1"/>
                </p:cNvSpPr>
                <p:nvPr/>
              </p:nvSpPr>
              <p:spPr bwMode="auto">
                <a:xfrm>
                  <a:off x="2050" y="346"/>
                  <a:ext cx="2050"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grpSp>
            <p:nvGrpSpPr>
              <p:cNvPr id="9" name="Group 22"/>
              <p:cNvGrpSpPr>
                <a:grpSpLocks/>
              </p:cNvGrpSpPr>
              <p:nvPr/>
            </p:nvGrpSpPr>
            <p:grpSpPr bwMode="auto">
              <a:xfrm>
                <a:off x="0" y="807"/>
                <a:ext cx="2050" cy="461"/>
                <a:chOff x="0" y="807"/>
                <a:chExt cx="2050" cy="461"/>
              </a:xfrm>
            </p:grpSpPr>
            <p:sp>
              <p:nvSpPr>
                <p:cNvPr id="39962" name="Rectangle 7"/>
                <p:cNvSpPr>
                  <a:spLocks noChangeArrowheads="1"/>
                </p:cNvSpPr>
                <p:nvPr/>
              </p:nvSpPr>
              <p:spPr bwMode="auto">
                <a:xfrm>
                  <a:off x="28" y="807"/>
                  <a:ext cx="1994"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600" dirty="0">
                      <a:solidFill>
                        <a:schemeClr val="tx1"/>
                      </a:solidFill>
                      <a:latin typeface="Calibri" pitchFamily="34" charset="0"/>
                      <a:cs typeface="Calibri" pitchFamily="34" charset="0"/>
                    </a:rPr>
                    <a:t>Wie viele Meter klettert Sabina am ersten Tag hoch?</a:t>
                  </a:r>
                </a:p>
                <a:p>
                  <a:pPr eaLnBrk="1" hangingPunct="1">
                    <a:spcBef>
                      <a:spcPct val="0"/>
                    </a:spcBef>
                    <a:buFontTx/>
                    <a:buNone/>
                  </a:pPr>
                  <a:endParaRPr lang="de-DE" altLang="de-DE" sz="3300" dirty="0">
                    <a:solidFill>
                      <a:schemeClr val="tx1"/>
                    </a:solidFill>
                    <a:latin typeface="Arial" panose="020B0604020202020204" pitchFamily="34" charset="0"/>
                  </a:endParaRPr>
                </a:p>
              </p:txBody>
            </p:sp>
            <p:sp>
              <p:nvSpPr>
                <p:cNvPr id="39963" name="Rectangle 21"/>
                <p:cNvSpPr>
                  <a:spLocks noChangeArrowheads="1"/>
                </p:cNvSpPr>
                <p:nvPr/>
              </p:nvSpPr>
              <p:spPr bwMode="auto">
                <a:xfrm>
                  <a:off x="0" y="807"/>
                  <a:ext cx="2050"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grpSp>
            <p:nvGrpSpPr>
              <p:cNvPr id="10" name="Group 24"/>
              <p:cNvGrpSpPr>
                <a:grpSpLocks/>
              </p:cNvGrpSpPr>
              <p:nvPr/>
            </p:nvGrpSpPr>
            <p:grpSpPr bwMode="auto">
              <a:xfrm>
                <a:off x="2050" y="807"/>
                <a:ext cx="2050" cy="461"/>
                <a:chOff x="2050" y="807"/>
                <a:chExt cx="2050" cy="461"/>
              </a:xfrm>
            </p:grpSpPr>
            <p:sp>
              <p:nvSpPr>
                <p:cNvPr id="39960" name="Rectangle 8"/>
                <p:cNvSpPr>
                  <a:spLocks noChangeArrowheads="1"/>
                </p:cNvSpPr>
                <p:nvPr/>
              </p:nvSpPr>
              <p:spPr bwMode="auto">
                <a:xfrm>
                  <a:off x="2078" y="807"/>
                  <a:ext cx="1994"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200">
                      <a:solidFill>
                        <a:schemeClr val="tx1"/>
                      </a:solidFill>
                      <a:latin typeface="Arial" panose="020B0604020202020204" pitchFamily="34" charset="0"/>
                    </a:rPr>
                    <a:t> </a:t>
                  </a:r>
                </a:p>
                <a:p>
                  <a:pPr eaLnBrk="1" hangingPunct="1">
                    <a:spcBef>
                      <a:spcPct val="0"/>
                    </a:spcBef>
                    <a:buFontTx/>
                    <a:buNone/>
                  </a:pPr>
                  <a:endParaRPr lang="de-DE" altLang="de-DE" sz="3300">
                    <a:solidFill>
                      <a:schemeClr val="tx1"/>
                    </a:solidFill>
                    <a:latin typeface="Arial" panose="020B0604020202020204" pitchFamily="34" charset="0"/>
                  </a:endParaRPr>
                </a:p>
              </p:txBody>
            </p:sp>
            <p:sp>
              <p:nvSpPr>
                <p:cNvPr id="39961" name="Rectangle 23"/>
                <p:cNvSpPr>
                  <a:spLocks noChangeArrowheads="1"/>
                </p:cNvSpPr>
                <p:nvPr/>
              </p:nvSpPr>
              <p:spPr bwMode="auto">
                <a:xfrm>
                  <a:off x="2050" y="807"/>
                  <a:ext cx="2050"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grpSp>
            <p:nvGrpSpPr>
              <p:cNvPr id="11" name="Group 26"/>
              <p:cNvGrpSpPr>
                <a:grpSpLocks/>
              </p:cNvGrpSpPr>
              <p:nvPr/>
            </p:nvGrpSpPr>
            <p:grpSpPr bwMode="auto">
              <a:xfrm>
                <a:off x="0" y="1268"/>
                <a:ext cx="2050" cy="461"/>
                <a:chOff x="0" y="1268"/>
                <a:chExt cx="2050" cy="461"/>
              </a:xfrm>
            </p:grpSpPr>
            <p:sp>
              <p:nvSpPr>
                <p:cNvPr id="39958" name="Rectangle 9"/>
                <p:cNvSpPr>
                  <a:spLocks noChangeArrowheads="1"/>
                </p:cNvSpPr>
                <p:nvPr/>
              </p:nvSpPr>
              <p:spPr bwMode="auto">
                <a:xfrm>
                  <a:off x="28" y="1268"/>
                  <a:ext cx="1994"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600" dirty="0">
                      <a:solidFill>
                        <a:schemeClr val="tx1"/>
                      </a:solidFill>
                      <a:latin typeface="Calibri" pitchFamily="34" charset="0"/>
                      <a:cs typeface="Calibri" pitchFamily="34" charset="0"/>
                    </a:rPr>
                    <a:t>Wie viele Meter rutscht sie in der Nacht wieder hinunter?</a:t>
                  </a:r>
                </a:p>
                <a:p>
                  <a:pPr eaLnBrk="1" hangingPunct="1">
                    <a:spcBef>
                      <a:spcPct val="0"/>
                    </a:spcBef>
                    <a:buFontTx/>
                    <a:buNone/>
                  </a:pPr>
                  <a:endParaRPr lang="de-DE" altLang="de-DE" sz="3300" dirty="0">
                    <a:solidFill>
                      <a:schemeClr val="tx1"/>
                    </a:solidFill>
                    <a:latin typeface="Arial" panose="020B0604020202020204" pitchFamily="34" charset="0"/>
                  </a:endParaRPr>
                </a:p>
              </p:txBody>
            </p:sp>
            <p:sp>
              <p:nvSpPr>
                <p:cNvPr id="39959" name="Rectangle 25"/>
                <p:cNvSpPr>
                  <a:spLocks noChangeArrowheads="1"/>
                </p:cNvSpPr>
                <p:nvPr/>
              </p:nvSpPr>
              <p:spPr bwMode="auto">
                <a:xfrm>
                  <a:off x="0" y="1268"/>
                  <a:ext cx="2050"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grpSp>
            <p:nvGrpSpPr>
              <p:cNvPr id="12" name="Group 28"/>
              <p:cNvGrpSpPr>
                <a:grpSpLocks/>
              </p:cNvGrpSpPr>
              <p:nvPr/>
            </p:nvGrpSpPr>
            <p:grpSpPr bwMode="auto">
              <a:xfrm>
                <a:off x="2050" y="1268"/>
                <a:ext cx="2050" cy="461"/>
                <a:chOff x="2050" y="1268"/>
                <a:chExt cx="2050" cy="461"/>
              </a:xfrm>
            </p:grpSpPr>
            <p:sp>
              <p:nvSpPr>
                <p:cNvPr id="39956" name="Rectangle 10"/>
                <p:cNvSpPr>
                  <a:spLocks noChangeArrowheads="1"/>
                </p:cNvSpPr>
                <p:nvPr/>
              </p:nvSpPr>
              <p:spPr bwMode="auto">
                <a:xfrm>
                  <a:off x="2078" y="1268"/>
                  <a:ext cx="1994"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200">
                      <a:solidFill>
                        <a:schemeClr val="tx1"/>
                      </a:solidFill>
                      <a:latin typeface="Arial" panose="020B0604020202020204" pitchFamily="34" charset="0"/>
                    </a:rPr>
                    <a:t> </a:t>
                  </a:r>
                </a:p>
                <a:p>
                  <a:pPr eaLnBrk="1" hangingPunct="1">
                    <a:spcBef>
                      <a:spcPct val="0"/>
                    </a:spcBef>
                    <a:buFontTx/>
                    <a:buNone/>
                  </a:pPr>
                  <a:endParaRPr lang="de-DE" altLang="de-DE" sz="3300">
                    <a:solidFill>
                      <a:schemeClr val="tx1"/>
                    </a:solidFill>
                    <a:latin typeface="Arial" panose="020B0604020202020204" pitchFamily="34" charset="0"/>
                  </a:endParaRPr>
                </a:p>
              </p:txBody>
            </p:sp>
            <p:sp>
              <p:nvSpPr>
                <p:cNvPr id="39957" name="Rectangle 27"/>
                <p:cNvSpPr>
                  <a:spLocks noChangeArrowheads="1"/>
                </p:cNvSpPr>
                <p:nvPr/>
              </p:nvSpPr>
              <p:spPr bwMode="auto">
                <a:xfrm>
                  <a:off x="2050" y="1268"/>
                  <a:ext cx="2050"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grpSp>
            <p:nvGrpSpPr>
              <p:cNvPr id="13" name="Group 30"/>
              <p:cNvGrpSpPr>
                <a:grpSpLocks/>
              </p:cNvGrpSpPr>
              <p:nvPr/>
            </p:nvGrpSpPr>
            <p:grpSpPr bwMode="auto">
              <a:xfrm>
                <a:off x="0" y="1729"/>
                <a:ext cx="2050" cy="461"/>
                <a:chOff x="0" y="1729"/>
                <a:chExt cx="2050" cy="461"/>
              </a:xfrm>
            </p:grpSpPr>
            <p:sp>
              <p:nvSpPr>
                <p:cNvPr id="39954" name="Rectangle 11"/>
                <p:cNvSpPr>
                  <a:spLocks noChangeArrowheads="1"/>
                </p:cNvSpPr>
                <p:nvPr/>
              </p:nvSpPr>
              <p:spPr bwMode="auto">
                <a:xfrm>
                  <a:off x="28" y="1729"/>
                  <a:ext cx="1994"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600" dirty="0">
                      <a:solidFill>
                        <a:schemeClr val="tx1"/>
                      </a:solidFill>
                      <a:latin typeface="Calibri" pitchFamily="34" charset="0"/>
                      <a:cs typeface="Calibri" pitchFamily="34" charset="0"/>
                    </a:rPr>
                    <a:t>Was passiert in den nächsten Tagen und Nächten?</a:t>
                  </a:r>
                </a:p>
                <a:p>
                  <a:pPr eaLnBrk="1" hangingPunct="1">
                    <a:spcBef>
                      <a:spcPct val="0"/>
                    </a:spcBef>
                    <a:buFontTx/>
                    <a:buNone/>
                  </a:pPr>
                  <a:endParaRPr lang="de-DE" altLang="de-DE" sz="3300" dirty="0">
                    <a:solidFill>
                      <a:schemeClr val="tx1"/>
                    </a:solidFill>
                    <a:latin typeface="Arial" panose="020B0604020202020204" pitchFamily="34" charset="0"/>
                  </a:endParaRPr>
                </a:p>
              </p:txBody>
            </p:sp>
            <p:sp>
              <p:nvSpPr>
                <p:cNvPr id="39955" name="Rectangle 29"/>
                <p:cNvSpPr>
                  <a:spLocks noChangeArrowheads="1"/>
                </p:cNvSpPr>
                <p:nvPr/>
              </p:nvSpPr>
              <p:spPr bwMode="auto">
                <a:xfrm>
                  <a:off x="0" y="1729"/>
                  <a:ext cx="2050"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grpSp>
            <p:nvGrpSpPr>
              <p:cNvPr id="14" name="Group 32"/>
              <p:cNvGrpSpPr>
                <a:grpSpLocks/>
              </p:cNvGrpSpPr>
              <p:nvPr/>
            </p:nvGrpSpPr>
            <p:grpSpPr bwMode="auto">
              <a:xfrm>
                <a:off x="2050" y="1729"/>
                <a:ext cx="2050" cy="461"/>
                <a:chOff x="2050" y="1729"/>
                <a:chExt cx="2050" cy="461"/>
              </a:xfrm>
            </p:grpSpPr>
            <p:sp>
              <p:nvSpPr>
                <p:cNvPr id="39952" name="Rectangle 12"/>
                <p:cNvSpPr>
                  <a:spLocks noChangeArrowheads="1"/>
                </p:cNvSpPr>
                <p:nvPr/>
              </p:nvSpPr>
              <p:spPr bwMode="auto">
                <a:xfrm>
                  <a:off x="2078" y="1729"/>
                  <a:ext cx="1994"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200">
                      <a:solidFill>
                        <a:schemeClr val="tx1"/>
                      </a:solidFill>
                      <a:latin typeface="Arial" panose="020B0604020202020204" pitchFamily="34" charset="0"/>
                    </a:rPr>
                    <a:t> </a:t>
                  </a:r>
                </a:p>
                <a:p>
                  <a:pPr eaLnBrk="1" hangingPunct="1">
                    <a:spcBef>
                      <a:spcPct val="0"/>
                    </a:spcBef>
                    <a:buFontTx/>
                    <a:buNone/>
                  </a:pPr>
                  <a:endParaRPr lang="de-DE" altLang="de-DE" sz="3300">
                    <a:solidFill>
                      <a:schemeClr val="tx1"/>
                    </a:solidFill>
                    <a:latin typeface="Arial" panose="020B0604020202020204" pitchFamily="34" charset="0"/>
                  </a:endParaRPr>
                </a:p>
              </p:txBody>
            </p:sp>
            <p:sp>
              <p:nvSpPr>
                <p:cNvPr id="39953" name="Rectangle 31"/>
                <p:cNvSpPr>
                  <a:spLocks noChangeArrowheads="1"/>
                </p:cNvSpPr>
                <p:nvPr/>
              </p:nvSpPr>
              <p:spPr bwMode="auto">
                <a:xfrm>
                  <a:off x="2050" y="1729"/>
                  <a:ext cx="2050" cy="46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grpSp>
        <p:sp>
          <p:nvSpPr>
            <p:cNvPr id="39941" name="Rectangle 34"/>
            <p:cNvSpPr>
              <a:spLocks noChangeArrowheads="1"/>
            </p:cNvSpPr>
            <p:nvPr/>
          </p:nvSpPr>
          <p:spPr bwMode="auto">
            <a:xfrm>
              <a:off x="-3" y="-3"/>
              <a:ext cx="4106" cy="2196"/>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chemeClr val="tx1"/>
                </a:solidFill>
                <a:latin typeface="Arial" panose="020B0604020202020204" pitchFamily="34" charset="0"/>
              </a:endParaRPr>
            </a:p>
          </p:txBody>
        </p:sp>
      </p:grpSp>
      <p:sp>
        <p:nvSpPr>
          <p:cNvPr id="39" name="Titel 1"/>
          <p:cNvSpPr txBox="1">
            <a:spLocks noGrp="1"/>
          </p:cNvSpPr>
          <p:nvPr>
            <p:ph type="title"/>
          </p:nvPr>
        </p:nvSpPr>
        <p:spPr bwMode="auto">
          <a:xfrm>
            <a:off x="251520" y="548680"/>
            <a:ext cx="9036496"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42" name="Textfeld 41"/>
          <p:cNvSpPr txBox="1"/>
          <p:nvPr/>
        </p:nvSpPr>
        <p:spPr>
          <a:xfrm>
            <a:off x="827584" y="6354615"/>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5">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40)</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829A94B5-B116-45AC-84E5-D2FC32FEE20F}"/>
              </a:ext>
            </a:extLst>
          </p:cNvPr>
          <p:cNvSpPr/>
          <p:nvPr/>
        </p:nvSpPr>
        <p:spPr bwMode="auto">
          <a:xfrm>
            <a:off x="-612576" y="1844824"/>
            <a:ext cx="8784976" cy="4464496"/>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endParaRPr lang="de-DE" sz="2000" dirty="0" err="1">
              <a:solidFill>
                <a:schemeClr val="tx1"/>
              </a:solidFill>
              <a:latin typeface="Calibri" panose="020F0502020204030204" pitchFamily="34" charset="0"/>
            </a:endParaRPr>
          </a:p>
        </p:txBody>
      </p:sp>
      <p:sp>
        <p:nvSpPr>
          <p:cNvPr id="41986" name="Text Box 5"/>
          <p:cNvSpPr txBox="1">
            <a:spLocks noChangeArrowheads="1"/>
          </p:cNvSpPr>
          <p:nvPr/>
        </p:nvSpPr>
        <p:spPr bwMode="auto">
          <a:xfrm>
            <a:off x="251520" y="1268760"/>
            <a:ext cx="693420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2500" b="1" dirty="0">
                <a:solidFill>
                  <a:srgbClr val="327A86"/>
                </a:solidFill>
                <a:latin typeface="Calibri" pitchFamily="34" charset="0"/>
                <a:cs typeface="Calibri" pitchFamily="34" charset="0"/>
              </a:rPr>
              <a:t>Text vereinfachen oder umstrukturieren</a:t>
            </a:r>
            <a:endParaRPr lang="de-DE" altLang="de-DE" sz="2500" dirty="0">
              <a:solidFill>
                <a:schemeClr val="tx1"/>
              </a:solidFill>
              <a:latin typeface="Arial" panose="020B0604020202020204" pitchFamily="34" charset="0"/>
            </a:endParaRPr>
          </a:p>
        </p:txBody>
      </p:sp>
      <p:sp>
        <p:nvSpPr>
          <p:cNvPr id="41987" name="Textfeld 15"/>
          <p:cNvSpPr txBox="1">
            <a:spLocks noChangeArrowheads="1"/>
          </p:cNvSpPr>
          <p:nvPr/>
        </p:nvSpPr>
        <p:spPr bwMode="auto">
          <a:xfrm>
            <a:off x="1043608" y="2492896"/>
            <a:ext cx="7072312" cy="3647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2400" b="1" u="sng" dirty="0">
                <a:solidFill>
                  <a:schemeClr val="tx1"/>
                </a:solidFill>
                <a:latin typeface="Calibri" pitchFamily="34" charset="0"/>
                <a:cs typeface="Calibri" pitchFamily="34" charset="0"/>
              </a:rPr>
              <a:t>Hilfe</a:t>
            </a:r>
            <a:endParaRPr lang="de-DE" altLang="de-DE" sz="3300" dirty="0">
              <a:solidFill>
                <a:schemeClr val="tx1"/>
              </a:solidFill>
              <a:latin typeface="Calibri" pitchFamily="34" charset="0"/>
              <a:cs typeface="Calibri" pitchFamily="34" charset="0"/>
            </a:endParaRPr>
          </a:p>
          <a:p>
            <a:pPr algn="just" eaLnBrk="1" hangingPunct="1">
              <a:spcBef>
                <a:spcPct val="0"/>
              </a:spcBef>
              <a:buFontTx/>
              <a:buNone/>
            </a:pPr>
            <a:r>
              <a:rPr lang="de-DE" altLang="de-DE" sz="1600" b="1" dirty="0">
                <a:solidFill>
                  <a:schemeClr val="tx1"/>
                </a:solidFill>
                <a:latin typeface="Calibri" pitchFamily="34" charset="0"/>
                <a:cs typeface="Calibri" pitchFamily="34" charset="0"/>
              </a:rPr>
              <a:t>Adam Ries lebte vor über 500 Jahren. </a:t>
            </a:r>
          </a:p>
          <a:p>
            <a:pPr algn="just" eaLnBrk="1" hangingPunct="1">
              <a:spcBef>
                <a:spcPct val="0"/>
              </a:spcBef>
              <a:buFontTx/>
              <a:buNone/>
            </a:pPr>
            <a:r>
              <a:rPr lang="de-DE" altLang="de-DE" sz="1600" b="1" dirty="0">
                <a:solidFill>
                  <a:schemeClr val="tx1"/>
                </a:solidFill>
                <a:latin typeface="Calibri" pitchFamily="34" charset="0"/>
                <a:cs typeface="Calibri" pitchFamily="34" charset="0"/>
              </a:rPr>
              <a:t>Damals sprachen die Menschen anders als wir heute. </a:t>
            </a:r>
          </a:p>
          <a:p>
            <a:pPr algn="just" eaLnBrk="1" hangingPunct="1">
              <a:spcBef>
                <a:spcPct val="0"/>
              </a:spcBef>
              <a:buFontTx/>
              <a:buNone/>
            </a:pPr>
            <a:r>
              <a:rPr lang="de-DE" altLang="de-DE" sz="1600" b="1" dirty="0">
                <a:solidFill>
                  <a:schemeClr val="tx1"/>
                </a:solidFill>
                <a:latin typeface="Calibri" pitchFamily="34" charset="0"/>
                <a:cs typeface="Calibri" pitchFamily="34" charset="0"/>
              </a:rPr>
              <a:t>Hier findest du die Aufgabe in unserer heutigen Sprache.</a:t>
            </a:r>
          </a:p>
          <a:p>
            <a:pPr algn="just" eaLnBrk="1" hangingPunct="1">
              <a:spcBef>
                <a:spcPct val="0"/>
              </a:spcBef>
              <a:buFontTx/>
              <a:buNone/>
            </a:pPr>
            <a:r>
              <a:rPr lang="de-DE" altLang="de-DE" sz="1800" b="1" dirty="0">
                <a:solidFill>
                  <a:schemeClr val="tx1"/>
                </a:solidFill>
                <a:latin typeface="Calibri" pitchFamily="34" charset="0"/>
                <a:cs typeface="Calibri" pitchFamily="34" charset="0"/>
              </a:rPr>
              <a:t> </a:t>
            </a:r>
            <a:endParaRPr lang="de-DE" altLang="de-DE" sz="1800" dirty="0">
              <a:solidFill>
                <a:schemeClr val="tx1"/>
              </a:solidFill>
              <a:latin typeface="Calibri" pitchFamily="34" charset="0"/>
              <a:cs typeface="Calibri" pitchFamily="34" charset="0"/>
            </a:endParaRPr>
          </a:p>
          <a:p>
            <a:pPr lvl="1" algn="just" eaLnBrk="1" hangingPunct="1">
              <a:spcBef>
                <a:spcPct val="0"/>
              </a:spcBef>
              <a:buFontTx/>
              <a:buNone/>
            </a:pPr>
            <a:r>
              <a:rPr lang="de-DE" altLang="de-DE" sz="1800" dirty="0">
                <a:solidFill>
                  <a:schemeClr val="tx1"/>
                </a:solidFill>
                <a:latin typeface="Calibri" pitchFamily="34" charset="0"/>
                <a:cs typeface="Calibri" pitchFamily="34" charset="0"/>
              </a:rPr>
              <a:t>Unten am Stamm einer Linde saß ein kleiner Wurm.</a:t>
            </a:r>
          </a:p>
          <a:p>
            <a:pPr lvl="1" algn="just" eaLnBrk="1" hangingPunct="1">
              <a:spcBef>
                <a:spcPct val="0"/>
              </a:spcBef>
              <a:buFontTx/>
              <a:buNone/>
            </a:pPr>
            <a:r>
              <a:rPr lang="de-DE" altLang="de-DE" sz="1800" dirty="0">
                <a:solidFill>
                  <a:schemeClr val="tx1"/>
                </a:solidFill>
                <a:latin typeface="Calibri" pitchFamily="34" charset="0"/>
                <a:cs typeface="Calibri" pitchFamily="34" charset="0"/>
              </a:rPr>
              <a:t>In jeder Nacht krabbelte der Wurm acht Ellen am Baum hoch.</a:t>
            </a:r>
          </a:p>
          <a:p>
            <a:pPr lvl="1" algn="just" eaLnBrk="1" hangingPunct="1">
              <a:spcBef>
                <a:spcPct val="0"/>
              </a:spcBef>
              <a:buFontTx/>
              <a:buNone/>
            </a:pPr>
            <a:r>
              <a:rPr lang="de-DE" altLang="de-DE" sz="1800" dirty="0">
                <a:solidFill>
                  <a:schemeClr val="tx1"/>
                </a:solidFill>
                <a:latin typeface="Calibri" pitchFamily="34" charset="0"/>
                <a:cs typeface="Calibri" pitchFamily="34" charset="0"/>
              </a:rPr>
              <a:t>An jedem Tag krabbelte er wieder 4 Ellen am Baum hinunter.</a:t>
            </a:r>
          </a:p>
          <a:p>
            <a:pPr lvl="1" algn="just" eaLnBrk="1" hangingPunct="1">
              <a:spcBef>
                <a:spcPct val="0"/>
              </a:spcBef>
              <a:buFontTx/>
              <a:buNone/>
            </a:pPr>
            <a:r>
              <a:rPr lang="de-DE" altLang="de-DE" sz="1800" dirty="0">
                <a:solidFill>
                  <a:schemeClr val="tx1"/>
                </a:solidFill>
                <a:latin typeface="Calibri" pitchFamily="34" charset="0"/>
                <a:cs typeface="Calibri" pitchFamily="34" charset="0"/>
              </a:rPr>
              <a:t>So krabbelte er 12 Nächte lang. </a:t>
            </a:r>
          </a:p>
          <a:p>
            <a:pPr lvl="1" algn="just" eaLnBrk="1" hangingPunct="1">
              <a:spcBef>
                <a:spcPct val="0"/>
              </a:spcBef>
              <a:buFontTx/>
              <a:buNone/>
            </a:pPr>
            <a:r>
              <a:rPr lang="de-DE" altLang="de-DE" sz="1800" dirty="0">
                <a:solidFill>
                  <a:schemeClr val="tx1"/>
                </a:solidFill>
                <a:latin typeface="Calibri" pitchFamily="34" charset="0"/>
                <a:cs typeface="Calibri" pitchFamily="34" charset="0"/>
              </a:rPr>
              <a:t>Dann fiel der Wurm von der Spitze des Baumes hinunter.</a:t>
            </a:r>
          </a:p>
          <a:p>
            <a:pPr eaLnBrk="1" hangingPunct="1">
              <a:spcBef>
                <a:spcPct val="0"/>
              </a:spcBef>
              <a:buFontTx/>
              <a:buNone/>
            </a:pPr>
            <a:r>
              <a:rPr lang="de-DE" altLang="de-DE" sz="1800" dirty="0">
                <a:solidFill>
                  <a:schemeClr val="tx1"/>
                </a:solidFill>
                <a:latin typeface="Calibri" pitchFamily="34" charset="0"/>
                <a:cs typeface="Calibri" pitchFamily="34" charset="0"/>
              </a:rPr>
              <a:t> </a:t>
            </a:r>
          </a:p>
          <a:p>
            <a:pPr eaLnBrk="1" hangingPunct="1">
              <a:spcBef>
                <a:spcPct val="0"/>
              </a:spcBef>
              <a:buFontTx/>
              <a:buNone/>
            </a:pPr>
            <a:r>
              <a:rPr lang="de-DE" altLang="de-DE" sz="3300" dirty="0">
                <a:solidFill>
                  <a:schemeClr val="tx1"/>
                </a:solidFill>
                <a:latin typeface="Calibri" pitchFamily="34" charset="0"/>
                <a:cs typeface="Calibri" pitchFamily="34" charset="0"/>
              </a:rPr>
              <a:t> </a:t>
            </a:r>
          </a:p>
        </p:txBody>
      </p:sp>
      <p:sp>
        <p:nvSpPr>
          <p:cNvPr id="6" name="Titel 1"/>
          <p:cNvSpPr txBox="1">
            <a:spLocks/>
          </p:cNvSpPr>
          <p:nvPr/>
        </p:nvSpPr>
        <p:spPr bwMode="auto">
          <a:xfrm>
            <a:off x="251520" y="548680"/>
            <a:ext cx="9108504"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8" name="Textfeld 7"/>
          <p:cNvSpPr txBox="1"/>
          <p:nvPr/>
        </p:nvSpPr>
        <p:spPr>
          <a:xfrm>
            <a:off x="403300" y="6309320"/>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3">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50)</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4AECB885-F65B-45D0-A7BE-E2623B6726C3}"/>
              </a:ext>
            </a:extLst>
          </p:cNvPr>
          <p:cNvSpPr/>
          <p:nvPr/>
        </p:nvSpPr>
        <p:spPr bwMode="auto">
          <a:xfrm>
            <a:off x="-612576" y="1844825"/>
            <a:ext cx="8784976" cy="4464496"/>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endParaRPr lang="de-DE" sz="2000" dirty="0" err="1">
              <a:solidFill>
                <a:schemeClr val="tx1"/>
              </a:solidFill>
              <a:latin typeface="Calibri" panose="020F0502020204030204" pitchFamily="34" charset="0"/>
            </a:endParaRPr>
          </a:p>
        </p:txBody>
      </p:sp>
      <p:sp>
        <p:nvSpPr>
          <p:cNvPr id="44035" name="Rechteck 1"/>
          <p:cNvSpPr>
            <a:spLocks noChangeArrowheads="1"/>
          </p:cNvSpPr>
          <p:nvPr/>
        </p:nvSpPr>
        <p:spPr bwMode="auto">
          <a:xfrm>
            <a:off x="971600" y="1916832"/>
            <a:ext cx="6336704" cy="15234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2400" b="1" u="sng" dirty="0">
                <a:solidFill>
                  <a:schemeClr val="tx1"/>
                </a:solidFill>
                <a:latin typeface="Calibri" pitchFamily="34" charset="0"/>
                <a:cs typeface="Calibri" pitchFamily="34" charset="0"/>
              </a:rPr>
              <a:t>Hilfe</a:t>
            </a:r>
            <a:endParaRPr lang="de-DE" altLang="de-DE" sz="2400" dirty="0">
              <a:solidFill>
                <a:schemeClr val="tx1"/>
              </a:solidFill>
              <a:latin typeface="Calibri" pitchFamily="34" charset="0"/>
              <a:cs typeface="Calibri" pitchFamily="34" charset="0"/>
            </a:endParaRPr>
          </a:p>
          <a:p>
            <a:pPr eaLnBrk="1" hangingPunct="1">
              <a:spcBef>
                <a:spcPct val="0"/>
              </a:spcBef>
              <a:buFontTx/>
              <a:buNone/>
            </a:pPr>
            <a:r>
              <a:rPr lang="de-DE" altLang="de-DE" sz="1600" b="1" dirty="0">
                <a:solidFill>
                  <a:schemeClr val="tx1"/>
                </a:solidFill>
                <a:latin typeface="Calibri" pitchFamily="34" charset="0"/>
                <a:cs typeface="Calibri" pitchFamily="34" charset="0"/>
              </a:rPr>
              <a:t>Adam Ries lebte vor über 500 Jahren. </a:t>
            </a:r>
          </a:p>
          <a:p>
            <a:pPr eaLnBrk="1" hangingPunct="1">
              <a:spcBef>
                <a:spcPct val="0"/>
              </a:spcBef>
              <a:spcAft>
                <a:spcPts val="600"/>
              </a:spcAft>
              <a:buFontTx/>
              <a:buNone/>
            </a:pPr>
            <a:r>
              <a:rPr lang="de-DE" altLang="de-DE" sz="1600" b="1" dirty="0">
                <a:solidFill>
                  <a:schemeClr val="tx1"/>
                </a:solidFill>
                <a:latin typeface="Calibri" pitchFamily="34" charset="0"/>
                <a:cs typeface="Calibri" pitchFamily="34" charset="0"/>
              </a:rPr>
              <a:t>Damals sprachen die Menschen anders als wir heute. </a:t>
            </a:r>
          </a:p>
          <a:p>
            <a:pPr eaLnBrk="1" hangingPunct="1">
              <a:spcBef>
                <a:spcPts val="0"/>
              </a:spcBef>
              <a:buFontTx/>
              <a:buNone/>
            </a:pPr>
            <a:r>
              <a:rPr lang="de-DE" altLang="de-DE" sz="1600" b="1" dirty="0">
                <a:solidFill>
                  <a:schemeClr val="tx1"/>
                </a:solidFill>
                <a:latin typeface="Calibri" pitchFamily="34" charset="0"/>
                <a:cs typeface="Calibri" pitchFamily="34" charset="0"/>
              </a:rPr>
              <a:t>Suche und markiere die Sätze in der Aufgabe.</a:t>
            </a:r>
          </a:p>
          <a:p>
            <a:pPr eaLnBrk="1" hangingPunct="1">
              <a:spcBef>
                <a:spcPts val="0"/>
              </a:spcBef>
              <a:buFontTx/>
              <a:buNone/>
            </a:pPr>
            <a:r>
              <a:rPr lang="de-DE" altLang="de-DE" sz="1600" b="1" dirty="0">
                <a:solidFill>
                  <a:schemeClr val="tx1"/>
                </a:solidFill>
                <a:latin typeface="Calibri" pitchFamily="34" charset="0"/>
                <a:cs typeface="Calibri" pitchFamily="34" charset="0"/>
              </a:rPr>
              <a:t>Verbinde die Sätze und trage die fehlenden Zahlen ein.</a:t>
            </a:r>
          </a:p>
        </p:txBody>
      </p:sp>
      <p:pic>
        <p:nvPicPr>
          <p:cNvPr id="4403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3501008"/>
            <a:ext cx="7065962" cy="272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 Box 5"/>
          <p:cNvSpPr txBox="1">
            <a:spLocks noChangeArrowheads="1"/>
          </p:cNvSpPr>
          <p:nvPr/>
        </p:nvSpPr>
        <p:spPr bwMode="auto">
          <a:xfrm>
            <a:off x="251520" y="1268760"/>
            <a:ext cx="700620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2500" b="1" dirty="0">
                <a:solidFill>
                  <a:srgbClr val="327A86"/>
                </a:solidFill>
                <a:latin typeface="Calibri" pitchFamily="34" charset="0"/>
                <a:cs typeface="Calibri" pitchFamily="34" charset="0"/>
              </a:rPr>
              <a:t>Text vereinfachen oder umstrukturieren</a:t>
            </a:r>
            <a:endParaRPr lang="de-DE" altLang="de-DE" sz="2500" dirty="0">
              <a:solidFill>
                <a:schemeClr val="tx1"/>
              </a:solidFill>
              <a:latin typeface="Arial" panose="020B0604020202020204" pitchFamily="34" charset="0"/>
            </a:endParaRPr>
          </a:p>
        </p:txBody>
      </p:sp>
      <p:sp>
        <p:nvSpPr>
          <p:cNvPr id="9" name="Titel 1"/>
          <p:cNvSpPr txBox="1">
            <a:spLocks/>
          </p:cNvSpPr>
          <p:nvPr/>
        </p:nvSpPr>
        <p:spPr bwMode="auto">
          <a:xfrm>
            <a:off x="251520" y="548680"/>
            <a:ext cx="9108504"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10" name="Textfeld 9"/>
          <p:cNvSpPr txBox="1"/>
          <p:nvPr/>
        </p:nvSpPr>
        <p:spPr>
          <a:xfrm>
            <a:off x="629308" y="6352069"/>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49)</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AE4D6A20-DF71-4E75-B442-C2917DDDB47F}"/>
              </a:ext>
            </a:extLst>
          </p:cNvPr>
          <p:cNvSpPr/>
          <p:nvPr/>
        </p:nvSpPr>
        <p:spPr bwMode="auto">
          <a:xfrm>
            <a:off x="-612576" y="1844823"/>
            <a:ext cx="8784976" cy="4464497"/>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endParaRPr lang="de-DE" sz="2000" dirty="0" err="1">
              <a:solidFill>
                <a:schemeClr val="tx1"/>
              </a:solidFill>
              <a:latin typeface="Calibri" panose="020F0502020204030204" pitchFamily="34" charset="0"/>
            </a:endParaRPr>
          </a:p>
        </p:txBody>
      </p:sp>
      <p:sp>
        <p:nvSpPr>
          <p:cNvPr id="46082" name="Text Box 5"/>
          <p:cNvSpPr txBox="1">
            <a:spLocks noChangeArrowheads="1"/>
          </p:cNvSpPr>
          <p:nvPr/>
        </p:nvSpPr>
        <p:spPr bwMode="auto">
          <a:xfrm>
            <a:off x="251520" y="1268760"/>
            <a:ext cx="763284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Text zusammenfassen </a:t>
            </a:r>
            <a:r>
              <a:rPr lang="de-DE" altLang="de-DE" sz="2000" dirty="0">
                <a:solidFill>
                  <a:schemeClr val="tx1"/>
                </a:solidFill>
                <a:latin typeface="Calibri" pitchFamily="34" charset="0"/>
                <a:cs typeface="Calibri" pitchFamily="34" charset="0"/>
              </a:rPr>
              <a:t>(z. B. mit Hilfe von Stichwörtern)</a:t>
            </a:r>
          </a:p>
        </p:txBody>
      </p:sp>
      <p:sp>
        <p:nvSpPr>
          <p:cNvPr id="5" name="Abgerundetes Rechteck 4"/>
          <p:cNvSpPr/>
          <p:nvPr/>
        </p:nvSpPr>
        <p:spPr>
          <a:xfrm>
            <a:off x="395536" y="1988840"/>
            <a:ext cx="5400600" cy="122413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4572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9144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3716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18288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endParaRPr lang="de-DE" altLang="de-DE" sz="3300">
              <a:solidFill>
                <a:srgbClr val="FFFFFF"/>
              </a:solidFill>
            </a:endParaRPr>
          </a:p>
        </p:txBody>
      </p:sp>
      <p:sp>
        <p:nvSpPr>
          <p:cNvPr id="46084" name="Rechteck 6"/>
          <p:cNvSpPr>
            <a:spLocks noChangeArrowheads="1"/>
          </p:cNvSpPr>
          <p:nvPr/>
        </p:nvSpPr>
        <p:spPr bwMode="auto">
          <a:xfrm>
            <a:off x="1547664" y="2204864"/>
            <a:ext cx="410445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ts val="0"/>
              </a:spcBef>
              <a:spcAft>
                <a:spcPts val="0"/>
              </a:spcAft>
              <a:buFontTx/>
              <a:buNone/>
            </a:pPr>
            <a:r>
              <a:rPr lang="de-DE" altLang="de-DE" sz="1800" b="1" dirty="0">
                <a:solidFill>
                  <a:schemeClr val="tx1"/>
                </a:solidFill>
                <a:latin typeface="Calibri" panose="020F0502020204030204" pitchFamily="34" charset="0"/>
                <a:cs typeface="Calibri" panose="020F0502020204030204" pitchFamily="34" charset="0"/>
              </a:rPr>
              <a:t>Schreibt die Stichwörter auf.  </a:t>
            </a:r>
          </a:p>
          <a:p>
            <a:pPr algn="ctr" eaLnBrk="1" hangingPunct="1">
              <a:spcBef>
                <a:spcPts val="0"/>
              </a:spcBef>
              <a:spcAft>
                <a:spcPts val="0"/>
              </a:spcAft>
              <a:buFontTx/>
              <a:buNone/>
            </a:pPr>
            <a:r>
              <a:rPr lang="de-DE" altLang="de-DE" sz="1800" b="1" dirty="0">
                <a:solidFill>
                  <a:schemeClr val="tx1"/>
                </a:solidFill>
                <a:latin typeface="Calibri" panose="020F0502020204030204" pitchFamily="34" charset="0"/>
                <a:cs typeface="Calibri" panose="020F0502020204030204" pitchFamily="34" charset="0"/>
              </a:rPr>
              <a:t>Sie helfen euch bei der Erstellung  eures </a:t>
            </a:r>
          </a:p>
          <a:p>
            <a:pPr algn="ctr" eaLnBrk="1" hangingPunct="1">
              <a:spcBef>
                <a:spcPts val="0"/>
              </a:spcBef>
              <a:spcAft>
                <a:spcPts val="0"/>
              </a:spcAft>
              <a:buFontTx/>
              <a:buNone/>
            </a:pPr>
            <a:r>
              <a:rPr lang="de-DE" altLang="de-DE" sz="1800" b="1" dirty="0">
                <a:solidFill>
                  <a:schemeClr val="tx1"/>
                </a:solidFill>
                <a:latin typeface="Calibri" panose="020F0502020204030204" pitchFamily="34" charset="0"/>
                <a:cs typeface="Calibri" panose="020F0502020204030204" pitchFamily="34" charset="0"/>
              </a:rPr>
              <a:t>LERNPLAKATS.</a:t>
            </a:r>
            <a:endParaRPr lang="de-DE" altLang="de-DE" sz="3600" b="1" dirty="0">
              <a:solidFill>
                <a:schemeClr val="tx1"/>
              </a:solidFill>
              <a:latin typeface="Calibri" panose="020F0502020204030204" pitchFamily="34" charset="0"/>
              <a:cs typeface="Calibri" panose="020F0502020204030204" pitchFamily="34" charset="0"/>
            </a:endParaRPr>
          </a:p>
        </p:txBody>
      </p:sp>
      <p:pic>
        <p:nvPicPr>
          <p:cNvPr id="46085" name="Picture 8" descr="F:\Piktogramme\Gruppenarbeit_Ann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2204864"/>
            <a:ext cx="1000125" cy="70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6" name="Textfeld 6"/>
          <p:cNvSpPr txBox="1">
            <a:spLocks noChangeArrowheads="1"/>
          </p:cNvSpPr>
          <p:nvPr/>
        </p:nvSpPr>
        <p:spPr bwMode="auto">
          <a:xfrm>
            <a:off x="467544" y="3284984"/>
            <a:ext cx="4241800" cy="2839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spcAft>
                <a:spcPts val="300"/>
              </a:spcAft>
              <a:buFontTx/>
              <a:buNone/>
            </a:pPr>
            <a:r>
              <a:rPr lang="de-DE" altLang="de-DE" sz="1600" b="1" dirty="0" err="1">
                <a:solidFill>
                  <a:schemeClr val="tx1"/>
                </a:solidFill>
                <a:latin typeface="Calibri" pitchFamily="34" charset="0"/>
                <a:cs typeface="Calibri" pitchFamily="34" charset="0"/>
              </a:rPr>
              <a:t>Pterandon</a:t>
            </a:r>
            <a:endParaRPr lang="de-DE" altLang="de-DE" sz="1600" b="1" dirty="0">
              <a:solidFill>
                <a:schemeClr val="tx1"/>
              </a:solidFill>
              <a:latin typeface="Calibri" pitchFamily="34" charset="0"/>
              <a:cs typeface="Calibri" pitchFamily="34" charset="0"/>
            </a:endParaRPr>
          </a:p>
          <a:p>
            <a:pPr algn="just" eaLnBrk="1" hangingPunct="1">
              <a:spcBef>
                <a:spcPct val="0"/>
              </a:spcBef>
              <a:buFontTx/>
              <a:buNone/>
            </a:pPr>
            <a:r>
              <a:rPr lang="de-DE" altLang="de-DE" sz="1600" dirty="0">
                <a:solidFill>
                  <a:schemeClr val="tx1"/>
                </a:solidFill>
                <a:latin typeface="Calibri" pitchFamily="34" charset="0"/>
                <a:cs typeface="Calibri" pitchFamily="34" charset="0"/>
              </a:rPr>
              <a:t>Der </a:t>
            </a:r>
            <a:r>
              <a:rPr lang="de-DE" altLang="de-DE" sz="1600" dirty="0" err="1">
                <a:solidFill>
                  <a:schemeClr val="tx1"/>
                </a:solidFill>
                <a:latin typeface="Calibri" pitchFamily="34" charset="0"/>
                <a:cs typeface="Calibri" pitchFamily="34" charset="0"/>
              </a:rPr>
              <a:t>Pterandon</a:t>
            </a:r>
            <a:r>
              <a:rPr lang="de-DE" altLang="de-DE" sz="1600" dirty="0">
                <a:solidFill>
                  <a:schemeClr val="tx1"/>
                </a:solidFill>
                <a:latin typeface="Calibri" pitchFamily="34" charset="0"/>
                <a:cs typeface="Calibri" pitchFamily="34" charset="0"/>
              </a:rPr>
              <a:t> lebte </a:t>
            </a:r>
            <a:r>
              <a:rPr lang="de-DE" altLang="de-DE" sz="1600" u="sng" dirty="0">
                <a:solidFill>
                  <a:schemeClr val="tx1"/>
                </a:solidFill>
                <a:latin typeface="Calibri" pitchFamily="34" charset="0"/>
                <a:cs typeface="Calibri" pitchFamily="34" charset="0"/>
              </a:rPr>
              <a:t>vor 60 Millionen</a:t>
            </a:r>
          </a:p>
          <a:p>
            <a:pPr algn="just" eaLnBrk="1" hangingPunct="1">
              <a:spcBef>
                <a:spcPct val="0"/>
              </a:spcBef>
              <a:buFontTx/>
              <a:buNone/>
            </a:pPr>
            <a:r>
              <a:rPr lang="de-DE" altLang="de-DE" sz="1600" u="sng" dirty="0">
                <a:solidFill>
                  <a:schemeClr val="tx1"/>
                </a:solidFill>
                <a:latin typeface="Calibri" pitchFamily="34" charset="0"/>
                <a:cs typeface="Calibri" pitchFamily="34" charset="0"/>
              </a:rPr>
              <a:t>Jahren</a:t>
            </a:r>
            <a:r>
              <a:rPr lang="de-DE" altLang="de-DE" sz="1600" dirty="0">
                <a:solidFill>
                  <a:schemeClr val="tx1"/>
                </a:solidFill>
                <a:latin typeface="Calibri" pitchFamily="34" charset="0"/>
                <a:cs typeface="Calibri" pitchFamily="34" charset="0"/>
              </a:rPr>
              <a:t>. Er konnte fliegen und gehörte zu den </a:t>
            </a:r>
            <a:r>
              <a:rPr lang="de-DE" altLang="de-DE" sz="1600" u="sng" dirty="0">
                <a:solidFill>
                  <a:schemeClr val="tx1"/>
                </a:solidFill>
                <a:latin typeface="Calibri" pitchFamily="34" charset="0"/>
                <a:cs typeface="Calibri" pitchFamily="34" charset="0"/>
              </a:rPr>
              <a:t>Flugsauriern</a:t>
            </a:r>
            <a:r>
              <a:rPr lang="de-DE" altLang="de-DE" sz="1600" dirty="0">
                <a:solidFill>
                  <a:schemeClr val="tx1"/>
                </a:solidFill>
                <a:latin typeface="Calibri" pitchFamily="34" charset="0"/>
                <a:cs typeface="Calibri" pitchFamily="34" charset="0"/>
              </a:rPr>
              <a:t>.</a:t>
            </a:r>
          </a:p>
          <a:p>
            <a:pPr algn="just" eaLnBrk="1" hangingPunct="1">
              <a:spcBef>
                <a:spcPct val="0"/>
              </a:spcBef>
              <a:buFontTx/>
              <a:buNone/>
            </a:pPr>
            <a:r>
              <a:rPr lang="de-DE" altLang="de-DE" sz="1600" dirty="0">
                <a:solidFill>
                  <a:schemeClr val="tx1"/>
                </a:solidFill>
                <a:latin typeface="Calibri" pitchFamily="34" charset="0"/>
                <a:cs typeface="Calibri" pitchFamily="34" charset="0"/>
              </a:rPr>
              <a:t>Bei einer Körperlänge von </a:t>
            </a:r>
            <a:r>
              <a:rPr lang="de-DE" altLang="de-DE" sz="1600" u="sng" dirty="0">
                <a:solidFill>
                  <a:schemeClr val="tx1"/>
                </a:solidFill>
                <a:latin typeface="Calibri" pitchFamily="34" charset="0"/>
                <a:cs typeface="Calibri" pitchFamily="34" charset="0"/>
              </a:rPr>
              <a:t>3 m </a:t>
            </a:r>
            <a:r>
              <a:rPr lang="de-DE" altLang="de-DE" sz="1600" dirty="0">
                <a:solidFill>
                  <a:schemeClr val="tx1"/>
                </a:solidFill>
                <a:latin typeface="Calibri" pitchFamily="34" charset="0"/>
                <a:cs typeface="Calibri" pitchFamily="34" charset="0"/>
              </a:rPr>
              <a:t>wog er ungefähr </a:t>
            </a:r>
            <a:r>
              <a:rPr lang="de-DE" altLang="de-DE" sz="1600" u="sng" dirty="0">
                <a:solidFill>
                  <a:schemeClr val="tx1"/>
                </a:solidFill>
                <a:latin typeface="Calibri" pitchFamily="34" charset="0"/>
                <a:cs typeface="Calibri" pitchFamily="34" charset="0"/>
              </a:rPr>
              <a:t>17 kg</a:t>
            </a:r>
            <a:r>
              <a:rPr lang="de-DE" altLang="de-DE" sz="1600" dirty="0">
                <a:solidFill>
                  <a:schemeClr val="tx1"/>
                </a:solidFill>
                <a:latin typeface="Calibri" pitchFamily="34" charset="0"/>
                <a:cs typeface="Calibri" pitchFamily="34" charset="0"/>
              </a:rPr>
              <a:t>. Er war die größte Flugechse, die es je gab.</a:t>
            </a:r>
          </a:p>
          <a:p>
            <a:pPr algn="just" eaLnBrk="1" hangingPunct="1">
              <a:spcBef>
                <a:spcPct val="0"/>
              </a:spcBef>
              <a:buFontTx/>
              <a:buNone/>
            </a:pPr>
            <a:r>
              <a:rPr lang="de-DE" altLang="de-DE" sz="1600" dirty="0">
                <a:solidFill>
                  <a:schemeClr val="tx1"/>
                </a:solidFill>
                <a:latin typeface="Calibri" pitchFamily="34" charset="0"/>
                <a:cs typeface="Calibri" pitchFamily="34" charset="0"/>
              </a:rPr>
              <a:t>Seine Flügel hatten eine </a:t>
            </a:r>
            <a:r>
              <a:rPr lang="de-DE" altLang="de-DE" sz="1600" u="sng" dirty="0">
                <a:solidFill>
                  <a:schemeClr val="tx1"/>
                </a:solidFill>
                <a:latin typeface="Calibri" pitchFamily="34" charset="0"/>
                <a:cs typeface="Calibri" pitchFamily="34" charset="0"/>
              </a:rPr>
              <a:t>Spannbreite von 7,50m</a:t>
            </a:r>
            <a:r>
              <a:rPr lang="de-DE" altLang="de-DE" sz="1600" dirty="0">
                <a:solidFill>
                  <a:schemeClr val="tx1"/>
                </a:solidFill>
                <a:latin typeface="Calibri" pitchFamily="34" charset="0"/>
                <a:cs typeface="Calibri" pitchFamily="34" charset="0"/>
              </a:rPr>
              <a:t>; das ist so breit wie ein Fußballtor.</a:t>
            </a:r>
          </a:p>
          <a:p>
            <a:pPr algn="just" eaLnBrk="1" hangingPunct="1">
              <a:spcBef>
                <a:spcPct val="0"/>
              </a:spcBef>
              <a:buFontTx/>
              <a:buNone/>
            </a:pPr>
            <a:r>
              <a:rPr lang="de-DE" altLang="de-DE" sz="1600" dirty="0">
                <a:solidFill>
                  <a:schemeClr val="tx1"/>
                </a:solidFill>
                <a:latin typeface="Calibri" pitchFamily="34" charset="0"/>
                <a:cs typeface="Calibri" pitchFamily="34" charset="0"/>
              </a:rPr>
              <a:t>Er konnte über das Meer gleiten und </a:t>
            </a:r>
            <a:r>
              <a:rPr lang="de-DE" altLang="de-DE" sz="1600" u="sng" dirty="0">
                <a:solidFill>
                  <a:schemeClr val="tx1"/>
                </a:solidFill>
                <a:latin typeface="Calibri" pitchFamily="34" charset="0"/>
                <a:cs typeface="Calibri" pitchFamily="34" charset="0"/>
              </a:rPr>
              <a:t>Fische</a:t>
            </a:r>
            <a:r>
              <a:rPr lang="de-DE" altLang="de-DE" sz="1600" dirty="0">
                <a:solidFill>
                  <a:schemeClr val="tx1"/>
                </a:solidFill>
                <a:latin typeface="Calibri" pitchFamily="34" charset="0"/>
                <a:cs typeface="Calibri" pitchFamily="34" charset="0"/>
              </a:rPr>
              <a:t> fangen. Wie der Pelikan transportierte er seine </a:t>
            </a:r>
            <a:r>
              <a:rPr lang="de-DE" altLang="de-DE" sz="1600" u="sng" dirty="0">
                <a:solidFill>
                  <a:schemeClr val="tx1"/>
                </a:solidFill>
                <a:latin typeface="Calibri" pitchFamily="34" charset="0"/>
                <a:cs typeface="Calibri" pitchFamily="34" charset="0"/>
              </a:rPr>
              <a:t>Beute im Schnabelbeutel. </a:t>
            </a:r>
          </a:p>
        </p:txBody>
      </p:sp>
      <p:sp>
        <p:nvSpPr>
          <p:cNvPr id="10" name="Vertikaler Bildlauf 7"/>
          <p:cNvSpPr/>
          <p:nvPr/>
        </p:nvSpPr>
        <p:spPr>
          <a:xfrm>
            <a:off x="4860032" y="3356993"/>
            <a:ext cx="3239913" cy="2736303"/>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4572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9144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3716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18288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endParaRPr lang="de-DE" altLang="de-DE" sz="3300">
              <a:solidFill>
                <a:schemeClr val="tx1"/>
              </a:solidFill>
            </a:endParaRPr>
          </a:p>
        </p:txBody>
      </p:sp>
      <p:sp>
        <p:nvSpPr>
          <p:cNvPr id="46088" name="Textfeld 8"/>
          <p:cNvSpPr txBox="1">
            <a:spLocks noChangeArrowheads="1"/>
          </p:cNvSpPr>
          <p:nvPr/>
        </p:nvSpPr>
        <p:spPr bwMode="auto">
          <a:xfrm>
            <a:off x="5220072" y="3933057"/>
            <a:ext cx="2416894"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1600" dirty="0">
                <a:solidFill>
                  <a:schemeClr val="bg1"/>
                </a:solidFill>
                <a:latin typeface="Calibri" pitchFamily="34" charset="0"/>
                <a:cs typeface="Calibri" pitchFamily="34" charset="0"/>
              </a:rPr>
              <a:t>Vor 60 Millionen Jahren</a:t>
            </a:r>
          </a:p>
          <a:p>
            <a:pPr eaLnBrk="1" hangingPunct="1">
              <a:spcBef>
                <a:spcPct val="0"/>
              </a:spcBef>
              <a:buFontTx/>
              <a:buNone/>
            </a:pPr>
            <a:endParaRPr lang="de-DE" altLang="de-DE" sz="1600" dirty="0">
              <a:solidFill>
                <a:schemeClr val="bg1"/>
              </a:solidFill>
              <a:latin typeface="Calibri" pitchFamily="34" charset="0"/>
              <a:cs typeface="Calibri" pitchFamily="34" charset="0"/>
            </a:endParaRPr>
          </a:p>
          <a:p>
            <a:pPr eaLnBrk="1" hangingPunct="1">
              <a:spcBef>
                <a:spcPct val="0"/>
              </a:spcBef>
              <a:buFontTx/>
              <a:buNone/>
            </a:pPr>
            <a:r>
              <a:rPr lang="de-DE" altLang="de-DE" sz="1600" dirty="0">
                <a:solidFill>
                  <a:schemeClr val="bg1"/>
                </a:solidFill>
                <a:latin typeface="Calibri" pitchFamily="34" charset="0"/>
                <a:cs typeface="Calibri" pitchFamily="34" charset="0"/>
              </a:rPr>
              <a:t>Flugsaurier</a:t>
            </a:r>
          </a:p>
          <a:p>
            <a:pPr eaLnBrk="1" hangingPunct="1">
              <a:spcBef>
                <a:spcPct val="0"/>
              </a:spcBef>
              <a:buFontTx/>
              <a:buNone/>
            </a:pPr>
            <a:endParaRPr lang="de-DE" altLang="de-DE" sz="1600" dirty="0">
              <a:solidFill>
                <a:schemeClr val="tx1"/>
              </a:solidFill>
              <a:latin typeface="Arial" panose="020B0604020202020204" pitchFamily="34" charset="0"/>
            </a:endParaRPr>
          </a:p>
          <a:p>
            <a:pPr eaLnBrk="1" hangingPunct="1">
              <a:spcBef>
                <a:spcPct val="0"/>
              </a:spcBef>
              <a:buFontTx/>
              <a:buNone/>
            </a:pPr>
            <a:endParaRPr lang="de-DE" altLang="de-DE" sz="1600" dirty="0">
              <a:solidFill>
                <a:schemeClr val="tx1"/>
              </a:solidFill>
              <a:latin typeface="Arial" panose="020B0604020202020204" pitchFamily="34" charset="0"/>
            </a:endParaRPr>
          </a:p>
          <a:p>
            <a:pPr eaLnBrk="1" hangingPunct="1">
              <a:spcBef>
                <a:spcPct val="0"/>
              </a:spcBef>
            </a:pPr>
            <a:endParaRPr lang="de-DE" altLang="de-DE" sz="1600" dirty="0">
              <a:solidFill>
                <a:schemeClr val="tx1"/>
              </a:solidFill>
              <a:latin typeface="Arial" panose="020B0604020202020204" pitchFamily="34" charset="0"/>
            </a:endParaRPr>
          </a:p>
          <a:p>
            <a:pPr eaLnBrk="1" hangingPunct="1">
              <a:spcBef>
                <a:spcPct val="0"/>
              </a:spcBef>
            </a:pPr>
            <a:endParaRPr lang="de-DE" altLang="de-DE" sz="1600" dirty="0">
              <a:solidFill>
                <a:schemeClr val="tx1"/>
              </a:solidFill>
              <a:latin typeface="Arial" panose="020B0604020202020204" pitchFamily="34" charset="0"/>
            </a:endParaRPr>
          </a:p>
          <a:p>
            <a:pPr eaLnBrk="1" hangingPunct="1">
              <a:spcBef>
                <a:spcPct val="0"/>
              </a:spcBef>
              <a:buFontTx/>
              <a:buNone/>
            </a:pPr>
            <a:endParaRPr lang="de-DE" altLang="de-DE" sz="1600" dirty="0">
              <a:solidFill>
                <a:schemeClr val="tx1"/>
              </a:solidFill>
              <a:latin typeface="Arial" panose="020B0604020202020204" pitchFamily="34" charset="0"/>
            </a:endParaRPr>
          </a:p>
          <a:p>
            <a:pPr eaLnBrk="1" hangingPunct="1">
              <a:spcBef>
                <a:spcPct val="0"/>
              </a:spcBef>
              <a:buFontTx/>
              <a:buNone/>
            </a:pPr>
            <a:endParaRPr lang="de-DE" altLang="de-DE" sz="1600" dirty="0">
              <a:solidFill>
                <a:schemeClr val="tx1"/>
              </a:solidFill>
              <a:latin typeface="Arial" panose="020B0604020202020204" pitchFamily="34" charset="0"/>
            </a:endParaRPr>
          </a:p>
          <a:p>
            <a:pPr eaLnBrk="1" hangingPunct="1">
              <a:spcBef>
                <a:spcPct val="0"/>
              </a:spcBef>
              <a:buFontTx/>
              <a:buNone/>
            </a:pPr>
            <a:endParaRPr lang="de-DE" altLang="de-DE" sz="1600" dirty="0">
              <a:solidFill>
                <a:schemeClr val="tx1"/>
              </a:solidFill>
              <a:latin typeface="Arial" panose="020B0604020202020204" pitchFamily="34" charset="0"/>
            </a:endParaRPr>
          </a:p>
        </p:txBody>
      </p:sp>
      <p:sp>
        <p:nvSpPr>
          <p:cNvPr id="46089" name="Textfeld 12"/>
          <p:cNvSpPr txBox="1">
            <a:spLocks noChangeArrowheads="1"/>
          </p:cNvSpPr>
          <p:nvPr/>
        </p:nvSpPr>
        <p:spPr bwMode="auto">
          <a:xfrm>
            <a:off x="5652120" y="3356992"/>
            <a:ext cx="17859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0"/>
              </a:spcBef>
              <a:buFontTx/>
              <a:buNone/>
            </a:pPr>
            <a:r>
              <a:rPr lang="de-DE" altLang="de-DE" sz="1600" b="1" dirty="0">
                <a:solidFill>
                  <a:schemeClr val="bg1"/>
                </a:solidFill>
                <a:latin typeface="Calibri" pitchFamily="34" charset="0"/>
                <a:cs typeface="Calibri" pitchFamily="34" charset="0"/>
              </a:rPr>
              <a:t>Stichwörter</a:t>
            </a:r>
          </a:p>
        </p:txBody>
      </p:sp>
      <p:sp>
        <p:nvSpPr>
          <p:cNvPr id="14" name="Titel 1"/>
          <p:cNvSpPr txBox="1">
            <a:spLocks/>
          </p:cNvSpPr>
          <p:nvPr/>
        </p:nvSpPr>
        <p:spPr bwMode="auto">
          <a:xfrm>
            <a:off x="251520" y="548680"/>
            <a:ext cx="9108504"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16" name="Textfeld 15"/>
          <p:cNvSpPr txBox="1"/>
          <p:nvPr/>
        </p:nvSpPr>
        <p:spPr>
          <a:xfrm>
            <a:off x="375667" y="6323583"/>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52)</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ED30158C-7306-4F86-B14E-2B1EC925A478}"/>
              </a:ext>
            </a:extLst>
          </p:cNvPr>
          <p:cNvSpPr/>
          <p:nvPr/>
        </p:nvSpPr>
        <p:spPr bwMode="auto">
          <a:xfrm>
            <a:off x="-612576" y="1844824"/>
            <a:ext cx="8784976" cy="4464496"/>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endParaRPr lang="de-DE" sz="2000" dirty="0" err="1">
              <a:solidFill>
                <a:schemeClr val="tx1"/>
              </a:solidFill>
              <a:latin typeface="Calibri" panose="020F0502020204030204" pitchFamily="34" charset="0"/>
            </a:endParaRPr>
          </a:p>
        </p:txBody>
      </p:sp>
      <p:sp>
        <p:nvSpPr>
          <p:cNvPr id="48130" name="Text Box 5"/>
          <p:cNvSpPr txBox="1">
            <a:spLocks noChangeArrowheads="1"/>
          </p:cNvSpPr>
          <p:nvPr/>
        </p:nvSpPr>
        <p:spPr bwMode="auto">
          <a:xfrm>
            <a:off x="251520" y="1268760"/>
            <a:ext cx="889248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Angaben, die zum Rechnen benötigt werden, herausschreiben</a:t>
            </a:r>
          </a:p>
        </p:txBody>
      </p:sp>
      <p:sp>
        <p:nvSpPr>
          <p:cNvPr id="10" name="Titel 1"/>
          <p:cNvSpPr txBox="1">
            <a:spLocks/>
          </p:cNvSpPr>
          <p:nvPr/>
        </p:nvSpPr>
        <p:spPr bwMode="auto">
          <a:xfrm>
            <a:off x="251520" y="548680"/>
            <a:ext cx="9108504"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11" name="Textfeld 10"/>
          <p:cNvSpPr txBox="1">
            <a:spLocks noChangeArrowheads="1"/>
          </p:cNvSpPr>
          <p:nvPr/>
        </p:nvSpPr>
        <p:spPr bwMode="auto">
          <a:xfrm>
            <a:off x="683568" y="2276872"/>
            <a:ext cx="6955110" cy="3508653"/>
          </a:xfrm>
          <a:prstGeom prst="rect">
            <a:avLst/>
          </a:prstGeom>
          <a:noFill/>
          <a:ln w="9525">
            <a:noFill/>
            <a:miter lim="800000"/>
            <a:headEnd/>
            <a:tailEnd/>
          </a:ln>
        </p:spPr>
        <p:txBody>
          <a:bodyPr wrap="square">
            <a:spAutoFit/>
          </a:bodyPr>
          <a:lstStyle/>
          <a:p>
            <a:pPr eaLnBrk="1" hangingPunct="1"/>
            <a:r>
              <a:rPr lang="de-DE" altLang="de-DE" b="1" dirty="0">
                <a:latin typeface="Calibri" panose="020F0502020204030204" pitchFamily="34" charset="0"/>
                <a:cs typeface="Calibri" panose="020F0502020204030204" pitchFamily="34" charset="0"/>
              </a:rPr>
              <a:t>                   Eine Radtour in den Ferien</a:t>
            </a:r>
          </a:p>
          <a:p>
            <a:pPr eaLnBrk="1" hangingPunct="1"/>
            <a:endParaRPr lang="de-DE" altLang="de-DE" sz="1800" dirty="0">
              <a:latin typeface="Calibri" panose="020F0502020204030204" pitchFamily="34" charset="0"/>
              <a:cs typeface="Calibri" panose="020F0502020204030204" pitchFamily="34" charset="0"/>
            </a:endParaRPr>
          </a:p>
          <a:p>
            <a:pPr algn="just" eaLnBrk="1" hangingPunct="1"/>
            <a:r>
              <a:rPr lang="de-DE" altLang="de-DE" sz="2000" dirty="0">
                <a:latin typeface="Calibri" panose="020F0502020204030204" pitchFamily="34" charset="0"/>
                <a:cs typeface="Calibri" panose="020F0502020204030204" pitchFamily="34" charset="0"/>
              </a:rPr>
              <a:t>Annika und ihre Freundin Karina wohnen 36 km voneinander entfernt. In den Sommerferien wollen die Familien der Kinder ein gemeinsames Picknick machen.</a:t>
            </a:r>
          </a:p>
          <a:p>
            <a:pPr algn="just" eaLnBrk="1" hangingPunct="1"/>
            <a:r>
              <a:rPr lang="de-DE" altLang="de-DE" sz="2000" dirty="0">
                <a:latin typeface="Calibri" panose="020F0502020204030204" pitchFamily="34" charset="0"/>
                <a:cs typeface="Calibri" panose="020F0502020204030204" pitchFamily="34" charset="0"/>
              </a:rPr>
              <a:t>Sie wollen mit den Fahrrädern fahren und sich am Treffpunkt einen Picknickplatz suchen. </a:t>
            </a:r>
          </a:p>
          <a:p>
            <a:pPr algn="just" eaLnBrk="1" hangingPunct="1"/>
            <a:r>
              <a:rPr lang="de-DE" altLang="de-DE" sz="2000" dirty="0">
                <a:latin typeface="Calibri" panose="020F0502020204030204" pitchFamily="34" charset="0"/>
                <a:cs typeface="Calibri" panose="020F0502020204030204" pitchFamily="34" charset="0"/>
              </a:rPr>
              <a:t>Beide Familien starten um 10.00 Uhr. Nach einer Stunde sind sie noch 11 km voneinander entfernt. </a:t>
            </a:r>
            <a:r>
              <a:rPr lang="de-DE" altLang="de-DE" sz="2000" dirty="0" err="1">
                <a:latin typeface="Calibri" panose="020F0502020204030204" pitchFamily="34" charset="0"/>
                <a:cs typeface="Calibri" panose="020F0502020204030204" pitchFamily="34" charset="0"/>
              </a:rPr>
              <a:t>Annikas</a:t>
            </a:r>
            <a:r>
              <a:rPr lang="de-DE" altLang="de-DE" sz="2000" dirty="0">
                <a:latin typeface="Calibri" panose="020F0502020204030204" pitchFamily="34" charset="0"/>
                <a:cs typeface="Calibri" panose="020F0502020204030204" pitchFamily="34" charset="0"/>
              </a:rPr>
              <a:t> Familie ist in dieser Zeit 14 km geradelt. </a:t>
            </a:r>
          </a:p>
          <a:p>
            <a:pPr algn="just" eaLnBrk="1" hangingPunct="1"/>
            <a:r>
              <a:rPr lang="de-DE" altLang="de-DE" sz="2000" dirty="0">
                <a:latin typeface="Calibri" panose="020F0502020204030204" pitchFamily="34" charset="0"/>
                <a:cs typeface="Calibri" panose="020F0502020204030204" pitchFamily="34" charset="0"/>
              </a:rPr>
              <a:t>Wie viele km ist Karinas Familie in einer Stunde  gefahren?</a:t>
            </a:r>
          </a:p>
        </p:txBody>
      </p:sp>
      <p:pic>
        <p:nvPicPr>
          <p:cNvPr id="12" name="Picture 9"/>
          <p:cNvPicPr>
            <a:picLocks noChangeAspect="1" noChangeArrowheads="1"/>
          </p:cNvPicPr>
          <p:nvPr/>
        </p:nvPicPr>
        <p:blipFill>
          <a:blip r:embed="rId3"/>
          <a:srcRect/>
          <a:stretch>
            <a:fillRect/>
          </a:stretch>
        </p:blipFill>
        <p:spPr bwMode="auto">
          <a:xfrm>
            <a:off x="6948264" y="1988840"/>
            <a:ext cx="857250" cy="785812"/>
          </a:xfrm>
          <a:prstGeom prst="rect">
            <a:avLst/>
          </a:prstGeom>
          <a:noFill/>
          <a:ln w="9525">
            <a:noFill/>
            <a:miter lim="800000"/>
            <a:headEnd/>
            <a:tailEnd/>
          </a:ln>
        </p:spPr>
      </p:pic>
      <p:sp>
        <p:nvSpPr>
          <p:cNvPr id="13" name="Textfeld 12"/>
          <p:cNvSpPr txBox="1"/>
          <p:nvPr/>
        </p:nvSpPr>
        <p:spPr>
          <a:xfrm>
            <a:off x="521296" y="6342062"/>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54)</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AB960B18-8231-46B5-B4C0-9AB6E59E2D0C}"/>
              </a:ext>
            </a:extLst>
          </p:cNvPr>
          <p:cNvSpPr/>
          <p:nvPr/>
        </p:nvSpPr>
        <p:spPr bwMode="auto">
          <a:xfrm>
            <a:off x="-612576" y="1844824"/>
            <a:ext cx="8784976" cy="4464496"/>
          </a:xfrm>
          <a:prstGeom prst="rect">
            <a:avLst/>
          </a:prstGeom>
          <a:solidFill>
            <a:srgbClr val="F8B44F">
              <a:alpha val="25098"/>
            </a:srgbClr>
          </a:solidFill>
          <a:ln w="3175">
            <a:solidFill>
              <a:schemeClr val="accent6">
                <a:lumMod val="65000"/>
              </a:schemeClr>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t" anchorCtr="0" compatLnSpc="1">
            <a:prstTxWarp prst="textNoShape">
              <a:avLst/>
            </a:prstTxWarp>
          </a:bodyPr>
          <a:lstStyle/>
          <a:p>
            <a:endParaRPr lang="de-DE" sz="2000" dirty="0" err="1">
              <a:solidFill>
                <a:schemeClr val="tx1"/>
              </a:solidFill>
              <a:latin typeface="Calibri" panose="020F0502020204030204" pitchFamily="34" charset="0"/>
            </a:endParaRPr>
          </a:p>
        </p:txBody>
      </p:sp>
      <p:sp>
        <p:nvSpPr>
          <p:cNvPr id="48130" name="Text Box 5"/>
          <p:cNvSpPr txBox="1">
            <a:spLocks noChangeArrowheads="1"/>
          </p:cNvSpPr>
          <p:nvPr/>
        </p:nvSpPr>
        <p:spPr bwMode="auto">
          <a:xfrm>
            <a:off x="251520" y="1268760"/>
            <a:ext cx="8892480"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500" b="1" dirty="0">
                <a:solidFill>
                  <a:srgbClr val="327A86"/>
                </a:solidFill>
                <a:latin typeface="Calibri" pitchFamily="34" charset="0"/>
                <a:cs typeface="Calibri" pitchFamily="34" charset="0"/>
              </a:rPr>
              <a:t>Angaben, die zum Rechnen benötigt werden, herausschreiben</a:t>
            </a:r>
          </a:p>
        </p:txBody>
      </p:sp>
      <p:sp>
        <p:nvSpPr>
          <p:cNvPr id="48132" name="Textfeld 17"/>
          <p:cNvSpPr txBox="1">
            <a:spLocks noChangeArrowheads="1"/>
          </p:cNvSpPr>
          <p:nvPr/>
        </p:nvSpPr>
        <p:spPr bwMode="auto">
          <a:xfrm>
            <a:off x="971600" y="2564904"/>
            <a:ext cx="614248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0"/>
              </a:spcBef>
              <a:buFontTx/>
              <a:buNone/>
            </a:pPr>
            <a:r>
              <a:rPr lang="de-DE" altLang="de-DE" sz="2000" dirty="0">
                <a:solidFill>
                  <a:schemeClr val="tx1"/>
                </a:solidFill>
                <a:latin typeface="Calibri" panose="020F0502020204030204" pitchFamily="34" charset="0"/>
                <a:cs typeface="Calibri" panose="020F0502020204030204" pitchFamily="34" charset="0"/>
              </a:rPr>
              <a:t>Markiere alle Angaben, in denen Zahlen vorkommen.</a:t>
            </a:r>
          </a:p>
          <a:p>
            <a:pPr eaLnBrk="1" hangingPunct="1">
              <a:spcBef>
                <a:spcPct val="0"/>
              </a:spcBef>
              <a:buFontTx/>
              <a:buNone/>
            </a:pPr>
            <a:r>
              <a:rPr lang="de-DE" altLang="de-DE" sz="2000" dirty="0">
                <a:solidFill>
                  <a:schemeClr val="tx1"/>
                </a:solidFill>
                <a:latin typeface="Calibri" panose="020F0502020204030204" pitchFamily="34" charset="0"/>
                <a:cs typeface="Calibri" panose="020F0502020204030204" pitchFamily="34" charset="0"/>
              </a:rPr>
              <a:t>Setze sie dann  richtig in die Lücken ein.</a:t>
            </a:r>
          </a:p>
        </p:txBody>
      </p:sp>
      <p:sp>
        <p:nvSpPr>
          <p:cNvPr id="48133" name="Textfeld 12"/>
          <p:cNvSpPr txBox="1">
            <a:spLocks noChangeArrowheads="1"/>
          </p:cNvSpPr>
          <p:nvPr/>
        </p:nvSpPr>
        <p:spPr bwMode="auto">
          <a:xfrm>
            <a:off x="971600" y="3717032"/>
            <a:ext cx="7812359"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0"/>
              </a:spcBef>
              <a:spcAft>
                <a:spcPts val="600"/>
              </a:spcAft>
              <a:buFontTx/>
              <a:buNone/>
            </a:pPr>
            <a:r>
              <a:rPr lang="de-DE" altLang="de-DE" sz="2000" dirty="0">
                <a:solidFill>
                  <a:schemeClr val="tx1"/>
                </a:solidFill>
                <a:latin typeface="Calibri" panose="020F0502020204030204" pitchFamily="34" charset="0"/>
                <a:cs typeface="Calibri" panose="020F0502020204030204" pitchFamily="34" charset="0"/>
              </a:rPr>
              <a:t>Die beiden Familien wohnen ___________ voneinander entfernt.</a:t>
            </a:r>
          </a:p>
          <a:p>
            <a:pPr algn="just" eaLnBrk="1" hangingPunct="1">
              <a:spcBef>
                <a:spcPct val="0"/>
              </a:spcBef>
              <a:spcAft>
                <a:spcPts val="600"/>
              </a:spcAft>
              <a:buFontTx/>
              <a:buNone/>
            </a:pPr>
            <a:r>
              <a:rPr lang="de-DE" altLang="de-DE" sz="2000" dirty="0">
                <a:solidFill>
                  <a:schemeClr val="tx1"/>
                </a:solidFill>
                <a:latin typeface="Calibri" panose="020F0502020204030204" pitchFamily="34" charset="0"/>
                <a:cs typeface="Calibri" panose="020F0502020204030204" pitchFamily="34" charset="0"/>
              </a:rPr>
              <a:t>Sie fahren _____________ von zu Hause los.</a:t>
            </a:r>
          </a:p>
          <a:p>
            <a:pPr algn="just" eaLnBrk="1" hangingPunct="1">
              <a:spcBef>
                <a:spcPct val="0"/>
              </a:spcBef>
              <a:spcAft>
                <a:spcPts val="600"/>
              </a:spcAft>
              <a:buFontTx/>
              <a:buNone/>
            </a:pPr>
            <a:r>
              <a:rPr lang="de-DE" altLang="de-DE" sz="2000" dirty="0">
                <a:solidFill>
                  <a:schemeClr val="tx1"/>
                </a:solidFill>
                <a:latin typeface="Calibri" panose="020F0502020204030204" pitchFamily="34" charset="0"/>
                <a:cs typeface="Calibri" panose="020F0502020204030204" pitchFamily="34" charset="0"/>
              </a:rPr>
              <a:t>Nach einer Stunde ist </a:t>
            </a:r>
            <a:r>
              <a:rPr lang="de-DE" altLang="de-DE" sz="2000" dirty="0" err="1">
                <a:solidFill>
                  <a:schemeClr val="tx1"/>
                </a:solidFill>
                <a:latin typeface="Calibri" panose="020F0502020204030204" pitchFamily="34" charset="0"/>
                <a:cs typeface="Calibri" panose="020F0502020204030204" pitchFamily="34" charset="0"/>
              </a:rPr>
              <a:t>Annikas</a:t>
            </a:r>
            <a:r>
              <a:rPr lang="de-DE" altLang="de-DE" sz="2000" dirty="0">
                <a:solidFill>
                  <a:schemeClr val="tx1"/>
                </a:solidFill>
                <a:latin typeface="Calibri" panose="020F0502020204030204" pitchFamily="34" charset="0"/>
                <a:cs typeface="Calibri" panose="020F0502020204030204" pitchFamily="34" charset="0"/>
              </a:rPr>
              <a:t> Familie ______________ gefahren.</a:t>
            </a:r>
          </a:p>
          <a:p>
            <a:pPr algn="just" eaLnBrk="1" hangingPunct="1">
              <a:spcBef>
                <a:spcPct val="0"/>
              </a:spcBef>
              <a:spcAft>
                <a:spcPts val="600"/>
              </a:spcAft>
              <a:buFontTx/>
              <a:buNone/>
            </a:pPr>
            <a:r>
              <a:rPr lang="de-DE" altLang="de-DE" sz="2000" dirty="0">
                <a:solidFill>
                  <a:schemeClr val="tx1"/>
                </a:solidFill>
                <a:latin typeface="Calibri" panose="020F0502020204030204" pitchFamily="34" charset="0"/>
                <a:cs typeface="Calibri" panose="020F0502020204030204" pitchFamily="34" charset="0"/>
              </a:rPr>
              <a:t>Die Entfernung zwischen den beiden Familien beträgt _________.</a:t>
            </a:r>
          </a:p>
        </p:txBody>
      </p:sp>
      <p:pic>
        <p:nvPicPr>
          <p:cNvPr id="48134" name="Grafik 8" descr="Markier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2132856"/>
            <a:ext cx="720080" cy="642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el 1"/>
          <p:cNvSpPr txBox="1">
            <a:spLocks/>
          </p:cNvSpPr>
          <p:nvPr/>
        </p:nvSpPr>
        <p:spPr bwMode="auto">
          <a:xfrm>
            <a:off x="251520" y="548680"/>
            <a:ext cx="9108504"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500" b="1" i="0" u="none" strike="noStrike" kern="0" cap="none" spc="0" normalizeH="0" baseline="0" noProof="0" dirty="0">
                <a:ln>
                  <a:noFill/>
                </a:ln>
                <a:solidFill>
                  <a:srgbClr val="327A86"/>
                </a:solidFill>
                <a:effectLst/>
                <a:uLnTx/>
                <a:uFillTx/>
                <a:latin typeface="Calibri"/>
                <a:ea typeface="+mj-ea"/>
                <a:cs typeface="Calibri"/>
              </a:rPr>
              <a:t>Ausgewählte Hilfen und Strategien zur Texterschließung</a:t>
            </a:r>
          </a:p>
        </p:txBody>
      </p:sp>
      <p:sp>
        <p:nvSpPr>
          <p:cNvPr id="11" name="Textfeld 10"/>
          <p:cNvSpPr txBox="1"/>
          <p:nvPr/>
        </p:nvSpPr>
        <p:spPr>
          <a:xfrm>
            <a:off x="431031" y="6352678"/>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55)</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Zum Umgang mit den Folien</a:t>
            </a:r>
          </a:p>
        </p:txBody>
      </p:sp>
      <p:sp>
        <p:nvSpPr>
          <p:cNvPr id="3" name="Inhaltsplatzhalter 2"/>
          <p:cNvSpPr>
            <a:spLocks noGrp="1"/>
          </p:cNvSpPr>
          <p:nvPr>
            <p:ph idx="4294967295"/>
          </p:nvPr>
        </p:nvSpPr>
        <p:spPr>
          <a:xfrm>
            <a:off x="324048" y="908050"/>
            <a:ext cx="8280400" cy="5257800"/>
          </a:xfrm>
        </p:spPr>
        <p:txBody>
          <a:bodyPr/>
          <a:lstStyle/>
          <a:p>
            <a:pPr marL="0" indent="0">
              <a:buNone/>
            </a:pPr>
            <a:r>
              <a:rPr lang="de-DE" sz="2000" dirty="0"/>
              <a:t>In den Folien werden ggf. folgende Farbcodes für Funktionen verwendet:</a:t>
            </a:r>
          </a:p>
          <a:p>
            <a:r>
              <a:rPr lang="de-DE" dirty="0"/>
              <a:t>eingeblendete Folien:</a:t>
            </a:r>
          </a:p>
          <a:p>
            <a:endParaRPr lang="de-DE" sz="2000" dirty="0"/>
          </a:p>
          <a:p>
            <a:endParaRPr lang="de-DE" sz="2000" dirty="0"/>
          </a:p>
          <a:p>
            <a:endParaRPr lang="de-DE" sz="2000" dirty="0"/>
          </a:p>
          <a:p>
            <a:r>
              <a:rPr lang="de-DE" dirty="0"/>
              <a:t>a</a:t>
            </a:r>
            <a:r>
              <a:rPr lang="de-DE" sz="2000" dirty="0"/>
              <a:t>usgeblendete Folien:</a:t>
            </a:r>
          </a:p>
          <a:p>
            <a:endParaRPr lang="de-DE" dirty="0"/>
          </a:p>
          <a:p>
            <a:pPr marL="0" indent="0">
              <a:buNone/>
            </a:pPr>
            <a:br>
              <a:rPr lang="de-DE" dirty="0"/>
            </a:br>
            <a:endParaRPr lang="de-DE" dirty="0"/>
          </a:p>
          <a:p>
            <a:r>
              <a:rPr lang="de-DE" dirty="0"/>
              <a:t>auf den Folien:</a:t>
            </a:r>
            <a:endParaRPr lang="de-DE" sz="2000" dirty="0"/>
          </a:p>
        </p:txBody>
      </p:sp>
      <p:pic>
        <p:nvPicPr>
          <p:cNvPr id="1027" name="Picture 3"/>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395536" y="2393476"/>
            <a:ext cx="4716000" cy="16484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32064" y="3614494"/>
            <a:ext cx="4716000" cy="17188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32064" y="4100231"/>
            <a:ext cx="4716000" cy="17188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Inhaltsplatzhalter 2"/>
          <p:cNvSpPr txBox="1">
            <a:spLocks/>
          </p:cNvSpPr>
          <p:nvPr/>
        </p:nvSpPr>
        <p:spPr bwMode="auto">
          <a:xfrm>
            <a:off x="5220072" y="1772816"/>
            <a:ext cx="1944216"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solidFill>
                  <a:srgbClr val="000000"/>
                </a:solidFill>
              </a:rPr>
              <a:t>Standard-Layout</a:t>
            </a:r>
          </a:p>
        </p:txBody>
      </p:sp>
      <p:sp>
        <p:nvSpPr>
          <p:cNvPr id="10" name="Inhaltsplatzhalter 2"/>
          <p:cNvSpPr txBox="1">
            <a:spLocks/>
          </p:cNvSpPr>
          <p:nvPr/>
        </p:nvSpPr>
        <p:spPr bwMode="auto">
          <a:xfrm>
            <a:off x="5220072" y="2276872"/>
            <a:ext cx="3435118"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Strukturfolie (für Fortbildende)</a:t>
            </a:r>
          </a:p>
        </p:txBody>
      </p:sp>
      <p:sp>
        <p:nvSpPr>
          <p:cNvPr id="11" name="Inhaltsplatzhalter 2"/>
          <p:cNvSpPr txBox="1">
            <a:spLocks/>
          </p:cNvSpPr>
          <p:nvPr/>
        </p:nvSpPr>
        <p:spPr bwMode="auto">
          <a:xfrm>
            <a:off x="5220072" y="3501008"/>
            <a:ext cx="3707980"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Hintergrundwissen (für Fortbildende)</a:t>
            </a:r>
          </a:p>
        </p:txBody>
      </p:sp>
      <p:sp>
        <p:nvSpPr>
          <p:cNvPr id="12" name="Inhaltsplatzhalter 2"/>
          <p:cNvSpPr txBox="1">
            <a:spLocks/>
          </p:cNvSpPr>
          <p:nvPr/>
        </p:nvSpPr>
        <p:spPr bwMode="auto">
          <a:xfrm>
            <a:off x="5220072" y="4005064"/>
            <a:ext cx="4002972"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solidFill>
                  <a:srgbClr val="000000"/>
                </a:solidFill>
              </a:rPr>
              <a:t>Mögliche Vertiefung (für Teilnehmende)</a:t>
            </a:r>
          </a:p>
        </p:txBody>
      </p:sp>
      <p:sp>
        <p:nvSpPr>
          <p:cNvPr id="13" name="Rechteck 12"/>
          <p:cNvSpPr/>
          <p:nvPr/>
        </p:nvSpPr>
        <p:spPr>
          <a:xfrm>
            <a:off x="2987824" y="5013176"/>
            <a:ext cx="2088232" cy="496800"/>
          </a:xfrm>
          <a:prstGeom prst="rect">
            <a:avLst/>
          </a:prstGeom>
          <a:solidFill>
            <a:srgbClr val="327A86">
              <a:alpha val="24706"/>
            </a:srgbClr>
          </a:solidFill>
          <a:ln>
            <a:noFill/>
          </a:ln>
        </p:spPr>
        <p:txBody>
          <a:bodyPr wrap="square">
            <a:spAutoFit/>
          </a:bodyPr>
          <a:lstStyle/>
          <a:p>
            <a:pPr algn="ctr">
              <a:spcAft>
                <a:spcPts val="0"/>
              </a:spcAft>
              <a:buNone/>
            </a:pPr>
            <a:r>
              <a:rPr lang="de-DE" sz="2000" dirty="0">
                <a:latin typeface="Calibri" charset="0"/>
                <a:ea typeface="Times New Roman" charset="0"/>
                <a:cs typeface="Times New Roman" charset="0"/>
              </a:rPr>
              <a:t>xxx</a:t>
            </a:r>
          </a:p>
        </p:txBody>
      </p:sp>
      <p:sp>
        <p:nvSpPr>
          <p:cNvPr id="14" name="Inhaltsplatzhalter 2"/>
          <p:cNvSpPr txBox="1">
            <a:spLocks/>
          </p:cNvSpPr>
          <p:nvPr/>
        </p:nvSpPr>
        <p:spPr bwMode="auto">
          <a:xfrm>
            <a:off x="5175067" y="5013176"/>
            <a:ext cx="2687475"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Aktivität für Teilnehmende</a:t>
            </a:r>
          </a:p>
        </p:txBody>
      </p:sp>
      <p:sp>
        <p:nvSpPr>
          <p:cNvPr id="15" name="Textfeld 14"/>
          <p:cNvSpPr txBox="1"/>
          <p:nvPr/>
        </p:nvSpPr>
        <p:spPr>
          <a:xfrm>
            <a:off x="2987824" y="5733256"/>
            <a:ext cx="2088232" cy="489266"/>
          </a:xfrm>
          <a:prstGeom prst="rect">
            <a:avLst/>
          </a:prstGeom>
          <a:solidFill>
            <a:srgbClr val="F8B44F">
              <a:alpha val="24706"/>
            </a:srgbClr>
          </a:solidFill>
          <a:ln>
            <a:noFill/>
          </a:ln>
        </p:spPr>
        <p:txBody>
          <a:bodyPr wrap="square" lIns="36000" rIns="18000" rtlCol="0">
            <a:noAutofit/>
          </a:bodyPr>
          <a:lstStyle/>
          <a:p>
            <a:pPr algn="ctr" defTabSz="449263">
              <a:buNone/>
              <a:tabLst>
                <a:tab pos="723900" algn="l"/>
                <a:tab pos="1447800" algn="l"/>
                <a:tab pos="2171700" algn="l"/>
                <a:tab pos="2895600" algn="l"/>
                <a:tab pos="3619500" algn="l"/>
                <a:tab pos="4343400" algn="l"/>
                <a:tab pos="5067300" algn="l"/>
                <a:tab pos="5791200" algn="l"/>
                <a:tab pos="6515100" algn="l"/>
              </a:tabLst>
            </a:pPr>
            <a:r>
              <a:rPr lang="de-DE" sz="2000" dirty="0">
                <a:latin typeface="Calibri" charset="0"/>
                <a:ea typeface="Calibri" charset="0"/>
                <a:cs typeface="Calibri" charset="0"/>
              </a:rPr>
              <a:t>xxx</a:t>
            </a:r>
          </a:p>
        </p:txBody>
      </p:sp>
      <p:sp>
        <p:nvSpPr>
          <p:cNvPr id="16" name="Inhaltsplatzhalter 2"/>
          <p:cNvSpPr txBox="1">
            <a:spLocks/>
          </p:cNvSpPr>
          <p:nvPr/>
        </p:nvSpPr>
        <p:spPr bwMode="auto">
          <a:xfrm>
            <a:off x="5220072" y="5634788"/>
            <a:ext cx="3665372"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Aufgabe an Schülerinnen und </a:t>
            </a:r>
            <a:br>
              <a:rPr lang="de-DE" sz="1800" kern="0" dirty="0"/>
            </a:br>
            <a:r>
              <a:rPr lang="de-DE" sz="1800" kern="0" dirty="0"/>
              <a:t>Schüler gerichtet</a:t>
            </a:r>
          </a:p>
        </p:txBody>
      </p:sp>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95536" y="1916832"/>
            <a:ext cx="4716000" cy="171881"/>
          </a:xfrm>
          <a:prstGeom prst="rect">
            <a:avLst/>
          </a:prstGeom>
          <a:solidFill>
            <a:schemeClr val="accent3"/>
          </a:solidFill>
          <a:ln>
            <a:solidFill>
              <a:schemeClr val="accent3"/>
            </a:solidFill>
          </a:ln>
        </p:spPr>
      </p:pic>
    </p:spTree>
    <p:extLst>
      <p:ext uri="{BB962C8B-B14F-4D97-AF65-F5344CB8AC3E}">
        <p14:creationId xmlns:p14="http://schemas.microsoft.com/office/powerpoint/2010/main" val="19849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396552" y="2492896"/>
            <a:ext cx="7200800"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395536" y="1340768"/>
            <a:ext cx="8424936" cy="2592288"/>
          </a:xfrm>
        </p:spPr>
        <p:txBody>
          <a:bodyPr/>
          <a:lstStyle/>
          <a:p>
            <a:pPr marL="514350" indent="-514350">
              <a:buClr>
                <a:srgbClr val="327A86"/>
              </a:buClr>
              <a:buAutoNum type="arabicPeriod"/>
            </a:pPr>
            <a:r>
              <a:rPr lang="de-DE" dirty="0"/>
              <a:t>Reflexion und Austausch zur Praxisphase 3</a:t>
            </a:r>
          </a:p>
          <a:p>
            <a:pPr marL="514350" indent="-514350">
              <a:buClr>
                <a:srgbClr val="327A86"/>
              </a:buClr>
              <a:buAutoNum type="arabicPeriod"/>
            </a:pPr>
            <a:r>
              <a:rPr lang="de-DE" altLang="x-none" dirty="0">
                <a:latin typeface="Calibri" pitchFamily="34" charset="0"/>
                <a:cs typeface="Calibri" pitchFamily="34" charset="0"/>
              </a:rPr>
              <a:t>Texterschließungshilfen</a:t>
            </a:r>
            <a:endParaRPr lang="de-DE" dirty="0"/>
          </a:p>
          <a:p>
            <a:pPr marL="514350" indent="-514350">
              <a:buClr>
                <a:srgbClr val="327A86"/>
              </a:buClr>
              <a:buAutoNum type="arabicPeriod"/>
            </a:pPr>
            <a:r>
              <a:rPr lang="de-DE" altLang="de-DE" dirty="0">
                <a:solidFill>
                  <a:srgbClr val="327A86"/>
                </a:solidFill>
              </a:rPr>
              <a:t>Grafische Bearbeitungshilfen</a:t>
            </a:r>
          </a:p>
          <a:p>
            <a:pPr marL="514350" indent="-514350">
              <a:buClr>
                <a:srgbClr val="327A86"/>
              </a:buClr>
              <a:buAutoNum type="arabicPeriod"/>
            </a:pPr>
            <a:r>
              <a:rPr lang="de-DE" dirty="0"/>
              <a:t>Differenzierung</a:t>
            </a:r>
          </a:p>
          <a:p>
            <a:pPr marL="514350" indent="-514350">
              <a:buClr>
                <a:srgbClr val="327A86"/>
              </a:buClr>
              <a:buAutoNum type="arabicPeriod"/>
            </a:pPr>
            <a:r>
              <a:rPr lang="de-DE" dirty="0"/>
              <a:t>Rückblick und Feedback</a:t>
            </a:r>
          </a:p>
          <a:p>
            <a:pPr marL="514350" indent="-514350">
              <a:buClr>
                <a:srgbClr val="327A86"/>
              </a:buClr>
              <a:buAutoNum type="arabicPeriod"/>
            </a:pPr>
            <a:endParaRPr lang="de-DE" dirty="0"/>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Abgerundete rechteckige Legende 9"/>
          <p:cNvSpPr/>
          <p:nvPr/>
        </p:nvSpPr>
        <p:spPr>
          <a:xfrm>
            <a:off x="5076056" y="1700808"/>
            <a:ext cx="3816424" cy="2130996"/>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just" eaLnBrk="1" hangingPunct="1">
              <a:spcBef>
                <a:spcPct val="50000"/>
              </a:spcBef>
            </a:pPr>
            <a:endParaRPr lang="de-DE" altLang="de-DE" sz="1800" dirty="0">
              <a:solidFill>
                <a:schemeClr val="bg1"/>
              </a:solidFill>
              <a:latin typeface="Calibri" pitchFamily="34" charset="0"/>
              <a:cs typeface="Calibri" pitchFamily="34" charset="0"/>
            </a:endParaRPr>
          </a:p>
        </p:txBody>
      </p:sp>
      <p:sp>
        <p:nvSpPr>
          <p:cNvPr id="9" name="Abgerundete rechteckige Legende 8"/>
          <p:cNvSpPr/>
          <p:nvPr/>
        </p:nvSpPr>
        <p:spPr>
          <a:xfrm>
            <a:off x="323528" y="1700808"/>
            <a:ext cx="3672408" cy="2130996"/>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just" eaLnBrk="1" hangingPunct="1">
              <a:spcBef>
                <a:spcPct val="50000"/>
              </a:spcBef>
            </a:pPr>
            <a:endParaRPr lang="de-DE" altLang="de-DE" sz="1800" dirty="0">
              <a:solidFill>
                <a:schemeClr val="bg1"/>
              </a:solidFill>
              <a:latin typeface="Calibri" pitchFamily="34" charset="0"/>
              <a:cs typeface="Calibri" pitchFamily="34" charset="0"/>
            </a:endParaRPr>
          </a:p>
        </p:txBody>
      </p:sp>
      <p:sp>
        <p:nvSpPr>
          <p:cNvPr id="49153" name="Titel 1"/>
          <p:cNvSpPr>
            <a:spLocks noGrp="1"/>
          </p:cNvSpPr>
          <p:nvPr>
            <p:ph type="title"/>
          </p:nvPr>
        </p:nvSpPr>
        <p:spPr bwMode="auto">
          <a:xfrm>
            <a:off x="323528" y="548680"/>
            <a:ext cx="9036496" cy="4908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de-DE" altLang="de-DE" dirty="0"/>
              <a:t>Grafische Bearbeitungshilfen… Entwicklung von Strategien</a:t>
            </a:r>
          </a:p>
        </p:txBody>
      </p:sp>
      <p:sp>
        <p:nvSpPr>
          <p:cNvPr id="49157" name="Textfeld 4"/>
          <p:cNvSpPr txBox="1">
            <a:spLocks noChangeArrowheads="1"/>
          </p:cNvSpPr>
          <p:nvPr/>
        </p:nvSpPr>
        <p:spPr bwMode="auto">
          <a:xfrm>
            <a:off x="755576" y="2060848"/>
            <a:ext cx="2714625" cy="126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0"/>
              </a:spcBef>
              <a:buFontTx/>
              <a:buNone/>
            </a:pPr>
            <a:r>
              <a:rPr lang="de-DE" altLang="de-DE" sz="1600" b="1" dirty="0">
                <a:solidFill>
                  <a:schemeClr val="bg1"/>
                </a:solidFill>
                <a:latin typeface="Calibri" pitchFamily="34" charset="0"/>
                <a:cs typeface="Calibri" pitchFamily="34" charset="0"/>
              </a:rPr>
              <a:t>Für viele Kinder (…) sind die grafischen Bearbeitungshilfen eine echte Unterstützung.</a:t>
            </a:r>
          </a:p>
          <a:p>
            <a:pPr algn="just" eaLnBrk="1" hangingPunct="1">
              <a:spcBef>
                <a:spcPct val="0"/>
              </a:spcBef>
              <a:buFontTx/>
              <a:buNone/>
            </a:pPr>
            <a:endParaRPr lang="de-DE" altLang="de-DE" sz="1600" b="1" dirty="0">
              <a:solidFill>
                <a:schemeClr val="bg1"/>
              </a:solidFill>
              <a:latin typeface="Calibri" pitchFamily="34" charset="0"/>
              <a:cs typeface="Calibri" pitchFamily="34" charset="0"/>
            </a:endParaRPr>
          </a:p>
          <a:p>
            <a:pPr algn="r" eaLnBrk="1" hangingPunct="1">
              <a:spcBef>
                <a:spcPct val="0"/>
              </a:spcBef>
              <a:buFontTx/>
              <a:buNone/>
            </a:pPr>
            <a:r>
              <a:rPr lang="de-DE" altLang="de-DE" sz="1200" b="1" dirty="0">
                <a:solidFill>
                  <a:schemeClr val="bg1"/>
                </a:solidFill>
                <a:latin typeface="Calibri" pitchFamily="34" charset="0"/>
                <a:cs typeface="Calibri" pitchFamily="34" charset="0"/>
              </a:rPr>
              <a:t>(M. Franke)</a:t>
            </a:r>
          </a:p>
        </p:txBody>
      </p:sp>
      <p:sp>
        <p:nvSpPr>
          <p:cNvPr id="49161" name="Textfeld 6"/>
          <p:cNvSpPr txBox="1">
            <a:spLocks noChangeArrowheads="1"/>
          </p:cNvSpPr>
          <p:nvPr/>
        </p:nvSpPr>
        <p:spPr bwMode="auto">
          <a:xfrm>
            <a:off x="5220072" y="1844824"/>
            <a:ext cx="3528392" cy="2000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0"/>
              </a:spcBef>
              <a:buFontTx/>
              <a:buNone/>
            </a:pPr>
            <a:r>
              <a:rPr lang="de-DE" altLang="de-DE" sz="1600" b="1" dirty="0">
                <a:solidFill>
                  <a:schemeClr val="bg1"/>
                </a:solidFill>
                <a:latin typeface="Calibri" pitchFamily="34" charset="0"/>
                <a:cs typeface="Calibri" pitchFamily="34" charset="0"/>
              </a:rPr>
              <a:t>Grafische Bearbeitungshilfen können das Erkennen der mathematischen Struktur einer Aufgabe und damit das Erstellen eines mathematischen Mo-</a:t>
            </a:r>
            <a:r>
              <a:rPr lang="de-DE" altLang="de-DE" sz="1600" b="1" dirty="0" err="1">
                <a:solidFill>
                  <a:schemeClr val="bg1"/>
                </a:solidFill>
                <a:latin typeface="Calibri" pitchFamily="34" charset="0"/>
                <a:cs typeface="Calibri" pitchFamily="34" charset="0"/>
              </a:rPr>
              <a:t>dells</a:t>
            </a:r>
            <a:r>
              <a:rPr lang="de-DE" altLang="de-DE" sz="1600" b="1" dirty="0">
                <a:solidFill>
                  <a:schemeClr val="bg1"/>
                </a:solidFill>
                <a:latin typeface="Calibri" pitchFamily="34" charset="0"/>
                <a:cs typeface="Calibri" pitchFamily="34" charset="0"/>
              </a:rPr>
              <a:t> zur Lösungsfindung erleichtern.</a:t>
            </a:r>
          </a:p>
          <a:p>
            <a:pPr algn="just" eaLnBrk="1" hangingPunct="1">
              <a:spcBef>
                <a:spcPct val="0"/>
              </a:spcBef>
              <a:buFontTx/>
              <a:buNone/>
            </a:pPr>
            <a:endParaRPr lang="de-DE" altLang="de-DE" sz="1600" b="1" dirty="0">
              <a:solidFill>
                <a:schemeClr val="bg1"/>
              </a:solidFill>
              <a:latin typeface="Calibri" pitchFamily="34" charset="0"/>
              <a:cs typeface="Calibri" pitchFamily="34" charset="0"/>
            </a:endParaRPr>
          </a:p>
          <a:p>
            <a:pPr algn="r" eaLnBrk="1" hangingPunct="1">
              <a:spcBef>
                <a:spcPct val="0"/>
              </a:spcBef>
              <a:buFontTx/>
              <a:buNone/>
            </a:pPr>
            <a:r>
              <a:rPr lang="de-DE" altLang="de-DE" sz="1200" b="1" dirty="0">
                <a:solidFill>
                  <a:schemeClr val="bg1"/>
                </a:solidFill>
                <a:latin typeface="Calibri" pitchFamily="34" charset="0"/>
                <a:cs typeface="Calibri" pitchFamily="34" charset="0"/>
              </a:rPr>
              <a:t>                       (Bongartz/</a:t>
            </a:r>
            <a:r>
              <a:rPr lang="de-DE" altLang="de-DE" sz="1200" b="1" dirty="0" err="1">
                <a:solidFill>
                  <a:schemeClr val="bg1"/>
                </a:solidFill>
                <a:latin typeface="Calibri" pitchFamily="34" charset="0"/>
                <a:cs typeface="Calibri" pitchFamily="34" charset="0"/>
              </a:rPr>
              <a:t>Verboom</a:t>
            </a:r>
            <a:r>
              <a:rPr lang="de-DE" altLang="de-DE" sz="1200" b="1" dirty="0">
                <a:solidFill>
                  <a:schemeClr val="bg1"/>
                </a:solidFill>
                <a:latin typeface="Calibri" pitchFamily="34" charset="0"/>
                <a:cs typeface="Calibri" pitchFamily="34" charset="0"/>
              </a:rPr>
              <a:t>)</a:t>
            </a:r>
          </a:p>
          <a:p>
            <a:pPr algn="ctr" eaLnBrk="1" hangingPunct="1">
              <a:spcBef>
                <a:spcPct val="0"/>
              </a:spcBef>
              <a:buFontTx/>
              <a:buNone/>
            </a:pPr>
            <a:endParaRPr lang="de-DE" altLang="de-DE" sz="1600" b="1" dirty="0">
              <a:solidFill>
                <a:schemeClr val="tx1"/>
              </a:solidFill>
              <a:latin typeface="Calibri" pitchFamily="34" charset="0"/>
              <a:cs typeface="Calibri" pitchFamily="34" charset="0"/>
            </a:endParaRPr>
          </a:p>
        </p:txBody>
      </p:sp>
      <p:sp>
        <p:nvSpPr>
          <p:cNvPr id="49162" name="Textfeld 4"/>
          <p:cNvSpPr txBox="1">
            <a:spLocks noChangeArrowheads="1"/>
          </p:cNvSpPr>
          <p:nvPr/>
        </p:nvSpPr>
        <p:spPr bwMode="auto">
          <a:xfrm>
            <a:off x="179512" y="4437112"/>
            <a:ext cx="3816424"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0"/>
              </a:spcBef>
              <a:buFontTx/>
              <a:buNone/>
            </a:pPr>
            <a:r>
              <a:rPr lang="de-DE" altLang="de-DE" sz="1800" dirty="0">
                <a:solidFill>
                  <a:schemeClr val="tx1"/>
                </a:solidFill>
                <a:latin typeface="Calibri" pitchFamily="34" charset="0"/>
                <a:cs typeface="Calibri" pitchFamily="34" charset="0"/>
              </a:rPr>
              <a:t>Bearbeitungshilfen können  – wie das Wort schon sagt   –  dabei eine Hilfe sein, (…). Sie müssen meist erst gelernt und eingeübt werden.</a:t>
            </a:r>
          </a:p>
          <a:p>
            <a:pPr algn="just" eaLnBrk="1" hangingPunct="1">
              <a:spcBef>
                <a:spcPct val="0"/>
              </a:spcBef>
              <a:buFontTx/>
              <a:buNone/>
            </a:pPr>
            <a:endParaRPr lang="de-DE" altLang="de-DE" sz="1800" dirty="0">
              <a:solidFill>
                <a:schemeClr val="tx1"/>
              </a:solidFill>
              <a:latin typeface="Calibri" pitchFamily="34" charset="0"/>
              <a:cs typeface="Calibri" pitchFamily="34" charset="0"/>
            </a:endParaRPr>
          </a:p>
          <a:p>
            <a:pPr algn="r" eaLnBrk="1" hangingPunct="1">
              <a:spcBef>
                <a:spcPct val="0"/>
              </a:spcBef>
              <a:buFontTx/>
              <a:buNone/>
            </a:pPr>
            <a:r>
              <a:rPr lang="de-DE" altLang="de-DE" sz="1200" dirty="0">
                <a:solidFill>
                  <a:schemeClr val="tx1"/>
                </a:solidFill>
                <a:latin typeface="Calibri" pitchFamily="34" charset="0"/>
                <a:cs typeface="Calibri" pitchFamily="34" charset="0"/>
              </a:rPr>
              <a:t>(M. Franke)</a:t>
            </a:r>
          </a:p>
          <a:p>
            <a:pPr algn="r" eaLnBrk="1" hangingPunct="1">
              <a:spcBef>
                <a:spcPct val="0"/>
              </a:spcBef>
              <a:buFontTx/>
              <a:buNone/>
            </a:pPr>
            <a:endParaRPr lang="de-DE" altLang="de-DE" sz="1800" dirty="0">
              <a:solidFill>
                <a:schemeClr val="tx1"/>
              </a:solidFill>
              <a:latin typeface="Calibri" pitchFamily="34" charset="0"/>
              <a:cs typeface="Calibri" pitchFamily="34" charset="0"/>
            </a:endParaRPr>
          </a:p>
        </p:txBody>
      </p:sp>
      <p:sp>
        <p:nvSpPr>
          <p:cNvPr id="49163" name="Textfeld 6"/>
          <p:cNvSpPr txBox="1">
            <a:spLocks noChangeArrowheads="1"/>
          </p:cNvSpPr>
          <p:nvPr/>
        </p:nvSpPr>
        <p:spPr bwMode="auto">
          <a:xfrm>
            <a:off x="4716016" y="4437112"/>
            <a:ext cx="4176464"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0"/>
              </a:spcBef>
              <a:buFontTx/>
              <a:buNone/>
            </a:pPr>
            <a:r>
              <a:rPr lang="de-DE" altLang="de-DE" sz="1800" dirty="0">
                <a:solidFill>
                  <a:schemeClr val="tx1"/>
                </a:solidFill>
                <a:latin typeface="Calibri" pitchFamily="34" charset="0"/>
                <a:cs typeface="Calibri" pitchFamily="34" charset="0"/>
              </a:rPr>
              <a:t>Kinder müssen an das Anfertigen von Skizzen, </a:t>
            </a:r>
            <a:r>
              <a:rPr lang="de-DE" altLang="de-DE" sz="1800" i="1" dirty="0">
                <a:solidFill>
                  <a:schemeClr val="tx1"/>
                </a:solidFill>
                <a:latin typeface="Calibri" pitchFamily="34" charset="0"/>
                <a:cs typeface="Calibri" pitchFamily="34" charset="0"/>
              </a:rPr>
              <a:t>Tabellen, Diagrammen (eingefügt)</a:t>
            </a:r>
            <a:r>
              <a:rPr lang="de-DE" altLang="de-DE" sz="1800" dirty="0">
                <a:solidFill>
                  <a:schemeClr val="tx1"/>
                </a:solidFill>
                <a:latin typeface="Calibri" pitchFamily="34" charset="0"/>
                <a:cs typeface="Calibri" pitchFamily="34" charset="0"/>
              </a:rPr>
              <a:t> herangeführt werden. (…) Zur gezielten Übung können begonnene Skizzen vor-gegeben werden, die vervollständigt wer-den müssen.</a:t>
            </a:r>
          </a:p>
          <a:p>
            <a:pPr algn="r" eaLnBrk="1" hangingPunct="1">
              <a:spcBef>
                <a:spcPct val="0"/>
              </a:spcBef>
              <a:buFontTx/>
              <a:buNone/>
            </a:pPr>
            <a:r>
              <a:rPr lang="de-DE" altLang="de-DE" sz="1200" dirty="0">
                <a:solidFill>
                  <a:schemeClr val="tx1"/>
                </a:solidFill>
                <a:latin typeface="Calibri" pitchFamily="34" charset="0"/>
                <a:cs typeface="Calibri" pitchFamily="34" charset="0"/>
              </a:rPr>
              <a:t>(Bongartz/</a:t>
            </a:r>
            <a:r>
              <a:rPr lang="de-DE" altLang="de-DE" sz="1200" dirty="0" err="1">
                <a:solidFill>
                  <a:schemeClr val="tx1"/>
                </a:solidFill>
                <a:latin typeface="Calibri" pitchFamily="34" charset="0"/>
                <a:cs typeface="Calibri" pitchFamily="34" charset="0"/>
              </a:rPr>
              <a:t>Verboom</a:t>
            </a:r>
            <a:r>
              <a:rPr lang="de-DE" altLang="de-DE" sz="1200" dirty="0">
                <a:solidFill>
                  <a:schemeClr val="tx1"/>
                </a:solidFill>
                <a:latin typeface="Calibri" pitchFamily="34" charset="0"/>
                <a:cs typeface="Calibri" pitchFamily="34" charset="0"/>
              </a:rPr>
              <a:t>)</a:t>
            </a:r>
          </a:p>
          <a:p>
            <a:pPr algn="ctr" eaLnBrk="1" hangingPunct="1">
              <a:spcBef>
                <a:spcPct val="0"/>
              </a:spcBef>
              <a:buFontTx/>
              <a:buNone/>
            </a:pPr>
            <a:endParaRPr lang="de-DE" altLang="de-DE" sz="1800" b="1" dirty="0">
              <a:solidFill>
                <a:schemeClr val="tx1"/>
              </a:solidFill>
              <a:latin typeface="Calibri" pitchFamily="34" charset="0"/>
              <a:cs typeface="Calibri"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el 1"/>
          <p:cNvSpPr>
            <a:spLocks noGrp="1"/>
          </p:cNvSpPr>
          <p:nvPr>
            <p:ph type="title"/>
          </p:nvPr>
        </p:nvSpPr>
        <p:spPr bwMode="auto">
          <a:xfrm>
            <a:off x="323528" y="548680"/>
            <a:ext cx="9036496" cy="4908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de-DE" altLang="de-DE" dirty="0"/>
              <a:t>Grafische Bearbeitungshilfen</a:t>
            </a:r>
          </a:p>
        </p:txBody>
      </p:sp>
      <p:pic>
        <p:nvPicPr>
          <p:cNvPr id="51202" name="Picture 79" descr="F:\Haus 7,2_Teil2\Fotos gemischt\Sabina + Erläuteruung 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9700" y="1709738"/>
            <a:ext cx="3292475" cy="4481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04" name="Textfeld 6"/>
          <p:cNvSpPr txBox="1">
            <a:spLocks noChangeArrowheads="1"/>
          </p:cNvSpPr>
          <p:nvPr/>
        </p:nvSpPr>
        <p:spPr bwMode="auto">
          <a:xfrm>
            <a:off x="468313" y="5259388"/>
            <a:ext cx="450056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0"/>
              </a:spcBef>
              <a:buFontTx/>
              <a:buNone/>
            </a:pPr>
            <a:r>
              <a:rPr lang="de-DE" altLang="de-DE" sz="1800" dirty="0">
                <a:solidFill>
                  <a:schemeClr val="tx1"/>
                </a:solidFill>
                <a:latin typeface="Calibri" pitchFamily="34" charset="0"/>
                <a:cs typeface="Calibri" pitchFamily="34" charset="0"/>
              </a:rPr>
              <a:t>Die Schülerin nutzt die Bearbeitungshilfe und ergänzt sie.</a:t>
            </a:r>
          </a:p>
          <a:p>
            <a:pPr algn="just" eaLnBrk="1" hangingPunct="1">
              <a:spcBef>
                <a:spcPct val="0"/>
              </a:spcBef>
              <a:buFontTx/>
              <a:buNone/>
            </a:pPr>
            <a:r>
              <a:rPr lang="de-DE" altLang="de-DE" sz="1800" dirty="0">
                <a:solidFill>
                  <a:schemeClr val="tx1"/>
                </a:solidFill>
                <a:latin typeface="Calibri" pitchFamily="34" charset="0"/>
                <a:cs typeface="Calibri" pitchFamily="34" charset="0"/>
              </a:rPr>
              <a:t>Das Foto links zeigt die Überarbeitung. </a:t>
            </a:r>
          </a:p>
        </p:txBody>
      </p:sp>
      <p:sp>
        <p:nvSpPr>
          <p:cNvPr id="51205" name="Rechteck 6"/>
          <p:cNvSpPr>
            <a:spLocks noChangeArrowheads="1"/>
          </p:cNvSpPr>
          <p:nvPr/>
        </p:nvSpPr>
        <p:spPr bwMode="auto">
          <a:xfrm>
            <a:off x="323528" y="1052736"/>
            <a:ext cx="4572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19100" indent="-419100">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000" b="1" dirty="0">
                <a:solidFill>
                  <a:schemeClr val="tx1"/>
                </a:solidFill>
                <a:latin typeface="Calibri" pitchFamily="34" charset="0"/>
                <a:cs typeface="Calibri" pitchFamily="34" charset="0"/>
              </a:rPr>
              <a:t>Situationsskizze</a:t>
            </a:r>
            <a:r>
              <a:rPr lang="de-DE" altLang="de-DE" sz="2000" dirty="0">
                <a:solidFill>
                  <a:schemeClr val="tx1"/>
                </a:solidFill>
                <a:latin typeface="Calibri" pitchFamily="34" charset="0"/>
                <a:cs typeface="Calibri" pitchFamily="34" charset="0"/>
              </a:rPr>
              <a:t>: Die Schnecke Sabina</a:t>
            </a:r>
          </a:p>
        </p:txBody>
      </p:sp>
      <p:sp>
        <p:nvSpPr>
          <p:cNvPr id="8" name="Textfeld 7"/>
          <p:cNvSpPr txBox="1"/>
          <p:nvPr/>
        </p:nvSpPr>
        <p:spPr>
          <a:xfrm>
            <a:off x="818363" y="6298297"/>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63)</a:t>
            </a:r>
          </a:p>
          <a:p>
            <a:endParaRPr lang="de-DE" altLang="de-DE" sz="1200" u="sng" dirty="0">
              <a:solidFill>
                <a:srgbClr val="327A86"/>
              </a:solidFill>
              <a:latin typeface="Calibri" pitchFamily="34" charset="0"/>
              <a:cs typeface="Calibri" pitchFamily="34" charset="0"/>
            </a:endParaRPr>
          </a:p>
        </p:txBody>
      </p:sp>
      <p:pic>
        <p:nvPicPr>
          <p:cNvPr id="3" name="Grafik 2"/>
          <p:cNvPicPr>
            <a:picLocks noChangeAspect="1"/>
          </p:cNvPicPr>
          <p:nvPr/>
        </p:nvPicPr>
        <p:blipFill>
          <a:blip r:embed="rId5"/>
          <a:stretch>
            <a:fillRect/>
          </a:stretch>
        </p:blipFill>
        <p:spPr>
          <a:xfrm>
            <a:off x="468312" y="1731070"/>
            <a:ext cx="4587301" cy="3210098"/>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el 1"/>
          <p:cNvSpPr>
            <a:spLocks noGrp="1"/>
          </p:cNvSpPr>
          <p:nvPr>
            <p:ph type="title"/>
          </p:nvPr>
        </p:nvSpPr>
        <p:spPr bwMode="auto">
          <a:xfrm>
            <a:off x="323528" y="548680"/>
            <a:ext cx="9036496" cy="4908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de-DE" altLang="de-DE" dirty="0"/>
              <a:t>Grafische Bearbeitungshilfen</a:t>
            </a:r>
          </a:p>
        </p:txBody>
      </p:sp>
      <p:sp>
        <p:nvSpPr>
          <p:cNvPr id="53250" name="Textfeld 6"/>
          <p:cNvSpPr txBox="1">
            <a:spLocks noChangeArrowheads="1"/>
          </p:cNvSpPr>
          <p:nvPr/>
        </p:nvSpPr>
        <p:spPr bwMode="auto">
          <a:xfrm>
            <a:off x="468313" y="5259388"/>
            <a:ext cx="45005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0"/>
              </a:spcBef>
              <a:buFontTx/>
              <a:buNone/>
            </a:pPr>
            <a:r>
              <a:rPr lang="de-DE" altLang="de-DE" sz="1800" dirty="0">
                <a:solidFill>
                  <a:schemeClr val="tx1"/>
                </a:solidFill>
                <a:latin typeface="Calibri" pitchFamily="34" charset="0"/>
                <a:cs typeface="Calibri" pitchFamily="34" charset="0"/>
              </a:rPr>
              <a:t>Die Bearbeitungshilfe wird ins Heft übertragen und der Lösungsweg beschrieben.</a:t>
            </a:r>
          </a:p>
        </p:txBody>
      </p:sp>
      <p:sp>
        <p:nvSpPr>
          <p:cNvPr id="53251" name="Rechteck 6"/>
          <p:cNvSpPr>
            <a:spLocks noChangeArrowheads="1"/>
          </p:cNvSpPr>
          <p:nvPr/>
        </p:nvSpPr>
        <p:spPr bwMode="auto">
          <a:xfrm>
            <a:off x="323528" y="1052736"/>
            <a:ext cx="4572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19100" indent="-419100">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000" b="1" dirty="0">
                <a:solidFill>
                  <a:schemeClr val="tx1"/>
                </a:solidFill>
                <a:latin typeface="Calibri" pitchFamily="34" charset="0"/>
                <a:cs typeface="Calibri" pitchFamily="34" charset="0"/>
              </a:rPr>
              <a:t>Rechendreieck</a:t>
            </a:r>
            <a:r>
              <a:rPr lang="de-DE" altLang="de-DE" sz="2000" dirty="0">
                <a:solidFill>
                  <a:schemeClr val="tx1"/>
                </a:solidFill>
                <a:latin typeface="Calibri" pitchFamily="34" charset="0"/>
                <a:cs typeface="Calibri" pitchFamily="34" charset="0"/>
              </a:rPr>
              <a:t>: Auf dem Bauernhof</a:t>
            </a:r>
          </a:p>
        </p:txBody>
      </p:sp>
      <p:pic>
        <p:nvPicPr>
          <p:cNvPr id="53252" name="Picture 8" descr="F:\Haus 7,2_Teil2\Fotos gemischt\Rechedreieck klein origina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8313" y="1628775"/>
            <a:ext cx="4670425"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253" name="Picture 9" descr="F:\Haus 7,2_Teil2\Fotos gemischt\RD eigen klei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164" y="1628775"/>
            <a:ext cx="3602643" cy="405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feld 7"/>
          <p:cNvSpPr txBox="1"/>
          <p:nvPr/>
        </p:nvSpPr>
        <p:spPr>
          <a:xfrm>
            <a:off x="468313" y="6374935"/>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5">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65)</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el 1"/>
          <p:cNvSpPr>
            <a:spLocks noGrp="1"/>
          </p:cNvSpPr>
          <p:nvPr>
            <p:ph type="title"/>
          </p:nvPr>
        </p:nvSpPr>
        <p:spPr bwMode="auto">
          <a:xfrm>
            <a:off x="323528" y="548680"/>
            <a:ext cx="9036496" cy="4908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0000"/>
          </a:bodyPr>
          <a:lstStyle/>
          <a:p>
            <a:r>
              <a:rPr lang="de-DE" altLang="de-DE" sz="2800" dirty="0"/>
              <a:t>Grafische Bearbeitungshilfen</a:t>
            </a:r>
            <a:br>
              <a:rPr lang="de-DE" altLang="de-DE" dirty="0"/>
            </a:br>
            <a:endParaRPr lang="de-DE" altLang="de-DE" sz="1600" b="0" dirty="0"/>
          </a:p>
        </p:txBody>
      </p:sp>
      <p:pic>
        <p:nvPicPr>
          <p:cNvPr id="552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2150" y="1628775"/>
            <a:ext cx="7742238" cy="472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hteck 4"/>
          <p:cNvSpPr/>
          <p:nvPr/>
        </p:nvSpPr>
        <p:spPr>
          <a:xfrm>
            <a:off x="360040" y="1052736"/>
            <a:ext cx="4572000" cy="400110"/>
          </a:xfrm>
          <a:prstGeom prst="rect">
            <a:avLst/>
          </a:prstGeom>
        </p:spPr>
        <p:txBody>
          <a:bodyPr>
            <a:spAutoFit/>
          </a:bodyPr>
          <a:lstStyle/>
          <a:p>
            <a:r>
              <a:rPr lang="de-DE" altLang="de-DE" sz="2000" b="1" dirty="0">
                <a:latin typeface="Calibri" pitchFamily="34" charset="0"/>
                <a:cs typeface="Calibri" pitchFamily="34" charset="0"/>
              </a:rPr>
              <a:t>Streckenskizze</a:t>
            </a:r>
            <a:r>
              <a:rPr lang="de-DE" altLang="de-DE" sz="2000" dirty="0">
                <a:latin typeface="Calibri" pitchFamily="34" charset="0"/>
                <a:cs typeface="Calibri" pitchFamily="34" charset="0"/>
              </a:rPr>
              <a:t> zu einer Radtour</a:t>
            </a:r>
            <a:endParaRPr lang="de-DE" sz="2000" dirty="0">
              <a:latin typeface="Calibri" pitchFamily="34" charset="0"/>
              <a:cs typeface="Calibri" pitchFamily="34" charset="0"/>
            </a:endParaRPr>
          </a:p>
        </p:txBody>
      </p:sp>
      <p:sp>
        <p:nvSpPr>
          <p:cNvPr id="7" name="Textfeld 6"/>
          <p:cNvSpPr txBox="1"/>
          <p:nvPr/>
        </p:nvSpPr>
        <p:spPr>
          <a:xfrm>
            <a:off x="375667" y="6323583"/>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4">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67)</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el 1"/>
          <p:cNvSpPr>
            <a:spLocks noGrp="1"/>
          </p:cNvSpPr>
          <p:nvPr>
            <p:ph type="title"/>
          </p:nvPr>
        </p:nvSpPr>
        <p:spPr bwMode="auto">
          <a:xfrm>
            <a:off x="323528" y="548680"/>
            <a:ext cx="9036496" cy="4908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de-DE" altLang="de-DE" dirty="0"/>
              <a:t>Grafische Bearbeitungshilfen</a:t>
            </a:r>
          </a:p>
        </p:txBody>
      </p:sp>
      <p:sp>
        <p:nvSpPr>
          <p:cNvPr id="57346" name="Rechteck 6"/>
          <p:cNvSpPr>
            <a:spLocks noChangeArrowheads="1"/>
          </p:cNvSpPr>
          <p:nvPr/>
        </p:nvSpPr>
        <p:spPr bwMode="auto">
          <a:xfrm>
            <a:off x="323528" y="1052736"/>
            <a:ext cx="4572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19100" indent="-419100">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spcBef>
                <a:spcPct val="50000"/>
              </a:spcBef>
              <a:buFontTx/>
              <a:buNone/>
            </a:pPr>
            <a:r>
              <a:rPr lang="de-DE" altLang="de-DE" sz="2000" b="1" dirty="0">
                <a:solidFill>
                  <a:schemeClr val="tx1"/>
                </a:solidFill>
                <a:latin typeface="Calibri" pitchFamily="34" charset="0"/>
                <a:cs typeface="Calibri" pitchFamily="34" charset="0"/>
              </a:rPr>
              <a:t>Säulendiagramm</a:t>
            </a:r>
            <a:r>
              <a:rPr lang="de-DE" altLang="de-DE" sz="2000" dirty="0">
                <a:solidFill>
                  <a:schemeClr val="tx1"/>
                </a:solidFill>
                <a:latin typeface="Calibri" pitchFamily="34" charset="0"/>
                <a:cs typeface="Calibri" pitchFamily="34" charset="0"/>
              </a:rPr>
              <a:t>: Unsere Schule in Zahlen</a:t>
            </a:r>
          </a:p>
        </p:txBody>
      </p:sp>
      <p:pic>
        <p:nvPicPr>
          <p:cNvPr id="57347" name="Picture 5" descr="F:\Haus 7,2_Teil2\Fotos gemischt\Strichliste Schu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714500"/>
            <a:ext cx="3976687" cy="442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348" name="Picture 6" descr="F:\Haus 7,2_Teil2\Fotos gemischt\DIA Haustier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7538" y="1709738"/>
            <a:ext cx="4594225" cy="2982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feld 6"/>
          <p:cNvSpPr txBox="1"/>
          <p:nvPr/>
        </p:nvSpPr>
        <p:spPr>
          <a:xfrm>
            <a:off x="375667" y="6323583"/>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5">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69)</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el 1"/>
          <p:cNvSpPr>
            <a:spLocks noGrp="1"/>
          </p:cNvSpPr>
          <p:nvPr>
            <p:ph type="title"/>
          </p:nvPr>
        </p:nvSpPr>
        <p:spPr bwMode="auto">
          <a:xfrm>
            <a:off x="323528" y="548680"/>
            <a:ext cx="9036496" cy="49086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de-DE" altLang="de-DE" dirty="0"/>
              <a:t>Grafische Bearbeitungshilfen</a:t>
            </a:r>
          </a:p>
        </p:txBody>
      </p:sp>
      <p:sp>
        <p:nvSpPr>
          <p:cNvPr id="58370" name="Rechteck 6"/>
          <p:cNvSpPr>
            <a:spLocks noChangeArrowheads="1"/>
          </p:cNvSpPr>
          <p:nvPr/>
        </p:nvSpPr>
        <p:spPr bwMode="auto">
          <a:xfrm>
            <a:off x="323528" y="1052736"/>
            <a:ext cx="4572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19100" indent="-419100">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000" b="1" dirty="0">
                <a:solidFill>
                  <a:schemeClr val="tx1"/>
                </a:solidFill>
                <a:latin typeface="Calibri" pitchFamily="34" charset="0"/>
                <a:cs typeface="Calibri" pitchFamily="34" charset="0"/>
              </a:rPr>
              <a:t>Tabellen:</a:t>
            </a:r>
            <a:r>
              <a:rPr lang="de-DE" altLang="de-DE" sz="2000" dirty="0">
                <a:solidFill>
                  <a:schemeClr val="tx1"/>
                </a:solidFill>
                <a:latin typeface="Calibri" pitchFamily="34" charset="0"/>
                <a:cs typeface="Calibri" pitchFamily="34" charset="0"/>
              </a:rPr>
              <a:t> Friseurangebote</a:t>
            </a:r>
          </a:p>
        </p:txBody>
      </p:sp>
      <p:pic>
        <p:nvPicPr>
          <p:cNvPr id="58371" name="Picture 9" descr="F:\Haus 7,2_Teil 1\UM\Schülermaterial\Word\P10209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213" y="1989138"/>
            <a:ext cx="2657475" cy="3725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2" name="Picture 6" descr="F:\Haus 7,2_Teil2\Eigene AufgABEN FOTOS\Tabelle Friseu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938" y="2276475"/>
            <a:ext cx="5289550" cy="169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3" name="Textfeld 5"/>
          <p:cNvSpPr txBox="1">
            <a:spLocks noChangeArrowheads="1"/>
          </p:cNvSpPr>
          <p:nvPr/>
        </p:nvSpPr>
        <p:spPr bwMode="auto">
          <a:xfrm>
            <a:off x="3563938" y="4437063"/>
            <a:ext cx="4786312"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0"/>
              </a:spcBef>
              <a:buFontTx/>
              <a:buNone/>
            </a:pPr>
            <a:r>
              <a:rPr lang="de-DE" altLang="de-DE" sz="1800" dirty="0">
                <a:solidFill>
                  <a:schemeClr val="tx1"/>
                </a:solidFill>
                <a:latin typeface="Calibri" panose="020F0502020204030204" pitchFamily="34" charset="0"/>
                <a:cs typeface="Calibri" pitchFamily="34" charset="0"/>
              </a:rPr>
              <a:t>Die im Preisangebot „Beim Friseur“ abgebildete Tabelle wird für eigene Angebote genutzt und angepasst.</a:t>
            </a:r>
          </a:p>
        </p:txBody>
      </p:sp>
      <p:sp>
        <p:nvSpPr>
          <p:cNvPr id="9" name="Textfeld 8"/>
          <p:cNvSpPr txBox="1"/>
          <p:nvPr/>
        </p:nvSpPr>
        <p:spPr>
          <a:xfrm>
            <a:off x="326207" y="6247065"/>
            <a:ext cx="8352928" cy="646331"/>
          </a:xfrm>
          <a:prstGeom prst="rect">
            <a:avLst/>
          </a:prstGeom>
          <a:noFill/>
        </p:spPr>
        <p:txBody>
          <a:bodyPr wrap="square" rtlCol="0">
            <a:spAutoFit/>
          </a:bodyPr>
          <a:lstStyle/>
          <a:p>
            <a:r>
              <a:rPr lang="de-DE" altLang="de-DE" sz="1200" dirty="0">
                <a:latin typeface="Calibri" pitchFamily="34" charset="0"/>
                <a:cs typeface="Calibri" pitchFamily="34" charset="0"/>
              </a:rPr>
              <a:t>Quelle: PIKAS, </a:t>
            </a:r>
            <a:r>
              <a:rPr lang="de-DE" altLang="de-DE" sz="1200" u="sng" dirty="0">
                <a:solidFill>
                  <a:srgbClr val="327A86"/>
                </a:solidFill>
                <a:latin typeface="Calibri" pitchFamily="34" charset="0"/>
                <a:cs typeface="Calibri" pitchFamily="34" charset="0"/>
              </a:rPr>
              <a:t>https://pikas.dzlm.de/node/707</a:t>
            </a:r>
            <a:endParaRPr lang="de-DE" altLang="de-DE" sz="1200" u="sng" dirty="0">
              <a:solidFill>
                <a:srgbClr val="327A86"/>
              </a:solidFill>
              <a:latin typeface="Calibri" pitchFamily="34" charset="0"/>
              <a:cs typeface="Calibri" pitchFamily="34" charset="0"/>
              <a:hlinkClick r:id="rId5">
                <a:extLst>
                  <a:ext uri="{A12FA001-AC4F-418D-AE19-62706E023703}">
                    <ahyp:hlinkClr xmlns:ahyp="http://schemas.microsoft.com/office/drawing/2018/hyperlinkcolor" val="tx"/>
                  </a:ext>
                </a:extLst>
              </a:hlinkClick>
            </a:endParaRPr>
          </a:p>
          <a:p>
            <a:r>
              <a:rPr lang="de-DE" sz="1200" dirty="0">
                <a:latin typeface="Calibri" panose="020F0502020204030204" pitchFamily="34" charset="0"/>
                <a:cs typeface="Calibri" panose="020F0502020204030204" pitchFamily="34" charset="0"/>
              </a:rPr>
              <a:t>(siehe Präsentation-Texterschließungs- und Bearbeitungshilfen – Folie 72)</a:t>
            </a:r>
          </a:p>
          <a:p>
            <a:endParaRPr lang="de-DE" altLang="de-DE" sz="1200" u="sng" dirty="0">
              <a:solidFill>
                <a:srgbClr val="327A86"/>
              </a:solidFill>
              <a:latin typeface="Calibri" pitchFamily="34" charset="0"/>
              <a:cs typeface="Calibri"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324544" y="1772816"/>
            <a:ext cx="8496944" cy="2376264"/>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Titel 1"/>
          <p:cNvSpPr>
            <a:spLocks noGrp="1"/>
          </p:cNvSpPr>
          <p:nvPr>
            <p:ph type="title"/>
          </p:nvPr>
        </p:nvSpPr>
        <p:spPr>
          <a:xfrm>
            <a:off x="323528" y="548680"/>
            <a:ext cx="9036496" cy="490861"/>
          </a:xfrm>
        </p:spPr>
        <p:txBody>
          <a:bodyPr>
            <a:normAutofit/>
          </a:bodyPr>
          <a:lstStyle/>
          <a:p>
            <a:r>
              <a:rPr lang="de-DE" dirty="0"/>
              <a:t>Auftrag</a:t>
            </a:r>
          </a:p>
        </p:txBody>
      </p:sp>
      <p:sp>
        <p:nvSpPr>
          <p:cNvPr id="3" name="Textfeld 2"/>
          <p:cNvSpPr txBox="1"/>
          <p:nvPr/>
        </p:nvSpPr>
        <p:spPr>
          <a:xfrm>
            <a:off x="395536" y="1988840"/>
            <a:ext cx="6984776" cy="1938992"/>
          </a:xfrm>
          <a:prstGeom prst="rect">
            <a:avLst/>
          </a:prstGeom>
          <a:noFill/>
        </p:spPr>
        <p:txBody>
          <a:bodyPr wrap="square" rtlCol="0">
            <a:spAutoFit/>
          </a:bodyPr>
          <a:lstStyle/>
          <a:p>
            <a:pPr algn="just"/>
            <a:r>
              <a:rPr lang="de-DE" sz="2000" dirty="0">
                <a:latin typeface="Calibri" panose="020F0502020204030204" pitchFamily="34" charset="0"/>
              </a:rPr>
              <a:t>Wählen Sie eine Problemaufgabe von Rasch (2003) aus.</a:t>
            </a:r>
          </a:p>
          <a:p>
            <a:pPr algn="just"/>
            <a:endParaRPr lang="de-DE" sz="2000" dirty="0">
              <a:latin typeface="Calibri" panose="020F0502020204030204" pitchFamily="34" charset="0"/>
            </a:endParaRPr>
          </a:p>
          <a:p>
            <a:pPr algn="just"/>
            <a:r>
              <a:rPr lang="de-DE" sz="2000" dirty="0">
                <a:latin typeface="Calibri" panose="020F0502020204030204" pitchFamily="34" charset="0"/>
              </a:rPr>
              <a:t>Formulieren Sie zu dieser Aufgabe jeweils Hilfen zur Texterschließung und grafischen Bearbeitungshilfen.</a:t>
            </a:r>
          </a:p>
          <a:p>
            <a:pPr algn="just"/>
            <a:endParaRPr lang="de-DE" sz="2000" dirty="0">
              <a:latin typeface="Calibri" panose="020F0502020204030204" pitchFamily="34" charset="0"/>
            </a:endParaRPr>
          </a:p>
          <a:p>
            <a:pPr algn="just"/>
            <a:r>
              <a:rPr lang="de-DE" sz="2000" dirty="0">
                <a:latin typeface="Calibri" panose="020F0502020204030204" pitchFamily="34" charset="0"/>
              </a:rPr>
              <a:t>Tauschen Sie sich dazu mit einem Partner/am Tisch aus.</a:t>
            </a:r>
          </a:p>
        </p:txBody>
      </p:sp>
    </p:spTree>
    <p:extLst>
      <p:ext uri="{BB962C8B-B14F-4D97-AF65-F5344CB8AC3E}">
        <p14:creationId xmlns:p14="http://schemas.microsoft.com/office/powerpoint/2010/main" val="206305101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396552" y="3140968"/>
            <a:ext cx="7200800"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395536" y="1340768"/>
            <a:ext cx="8424936" cy="2592288"/>
          </a:xfrm>
        </p:spPr>
        <p:txBody>
          <a:bodyPr/>
          <a:lstStyle/>
          <a:p>
            <a:pPr marL="514350" indent="-514350">
              <a:buClr>
                <a:srgbClr val="327A86"/>
              </a:buClr>
              <a:buAutoNum type="arabicPeriod"/>
            </a:pPr>
            <a:r>
              <a:rPr lang="de-DE" dirty="0"/>
              <a:t>Reflexion und Austausch zur Praxisphase 3</a:t>
            </a:r>
          </a:p>
          <a:p>
            <a:pPr marL="514350" indent="-514350">
              <a:buClr>
                <a:srgbClr val="327A86"/>
              </a:buClr>
              <a:buAutoNum type="arabicPeriod"/>
            </a:pPr>
            <a:r>
              <a:rPr lang="de-DE" altLang="x-none" dirty="0">
                <a:latin typeface="Calibri" pitchFamily="34" charset="0"/>
                <a:cs typeface="Calibri" pitchFamily="34" charset="0"/>
              </a:rPr>
              <a:t>Texterschließungshilfen</a:t>
            </a:r>
            <a:endParaRPr lang="de-DE" dirty="0"/>
          </a:p>
          <a:p>
            <a:pPr marL="514350" indent="-514350">
              <a:buClr>
                <a:srgbClr val="327A86"/>
              </a:buClr>
              <a:buAutoNum type="arabicPeriod"/>
            </a:pPr>
            <a:r>
              <a:rPr lang="de-DE" altLang="de-DE" dirty="0"/>
              <a:t>Grafische Bearbeitungshilfen</a:t>
            </a:r>
          </a:p>
          <a:p>
            <a:pPr marL="514350" indent="-514350">
              <a:buClr>
                <a:srgbClr val="327A86"/>
              </a:buClr>
              <a:buAutoNum type="arabicPeriod"/>
            </a:pPr>
            <a:r>
              <a:rPr lang="de-DE" dirty="0">
                <a:solidFill>
                  <a:srgbClr val="327A86"/>
                </a:solidFill>
              </a:rPr>
              <a:t>Differenzierung</a:t>
            </a:r>
          </a:p>
          <a:p>
            <a:pPr marL="514350" indent="-514350">
              <a:buClr>
                <a:srgbClr val="327A86"/>
              </a:buClr>
              <a:buAutoNum type="arabicPeriod"/>
            </a:pPr>
            <a:r>
              <a:rPr lang="de-DE" dirty="0"/>
              <a:t>Rückblick und Feedback</a:t>
            </a:r>
          </a:p>
          <a:p>
            <a:pPr marL="514350" indent="-514350">
              <a:buClr>
                <a:srgbClr val="327A86"/>
              </a:buClr>
              <a:buAutoNum type="arabicPeriod"/>
            </a:pPr>
            <a:endParaRPr lang="de-DE" dirty="0"/>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de-DE" dirty="0"/>
              <a:t>Anmerkungen</a:t>
            </a:r>
          </a:p>
        </p:txBody>
      </p:sp>
      <p:sp>
        <p:nvSpPr>
          <p:cNvPr id="5" name="Rechteck 4"/>
          <p:cNvSpPr/>
          <p:nvPr/>
        </p:nvSpPr>
        <p:spPr>
          <a:xfrm>
            <a:off x="323528" y="908720"/>
            <a:ext cx="8496944" cy="5355312"/>
          </a:xfrm>
          <a:prstGeom prst="rect">
            <a:avLst/>
          </a:prstGeom>
        </p:spPr>
        <p:txBody>
          <a:bodyPr wrap="square">
            <a:spAutoFit/>
          </a:bodyPr>
          <a:lstStyle/>
          <a:p>
            <a:pPr algn="just"/>
            <a:r>
              <a:rPr lang="de-DE" altLang="de-DE" sz="1800" dirty="0">
                <a:latin typeface="Calibri" pitchFamily="34" charset="0"/>
                <a:cs typeface="Calibri" pitchFamily="34" charset="0"/>
              </a:rPr>
              <a:t>Zunächst wird mit den Teilnehmenden im Plenum die Frage diskutiert:</a:t>
            </a:r>
          </a:p>
          <a:p>
            <a:pPr algn="just"/>
            <a:r>
              <a:rPr lang="de-DE" altLang="de-DE" sz="1800" dirty="0">
                <a:latin typeface="Calibri" pitchFamily="34" charset="0"/>
                <a:cs typeface="Calibri" pitchFamily="34" charset="0"/>
              </a:rPr>
              <a:t>Wie differenzieren Sie in ihrem Unterricht das Arbeiten mit Sachaufgaben?</a:t>
            </a:r>
          </a:p>
          <a:p>
            <a:pPr algn="just"/>
            <a:endParaRPr lang="de-DE" altLang="de-DE" sz="1800" dirty="0">
              <a:latin typeface="Calibri" pitchFamily="34" charset="0"/>
              <a:cs typeface="Calibri" pitchFamily="34" charset="0"/>
            </a:endParaRPr>
          </a:p>
          <a:p>
            <a:pPr algn="just"/>
            <a:r>
              <a:rPr lang="de-DE" altLang="de-DE" sz="1800" dirty="0">
                <a:latin typeface="Calibri" pitchFamily="34" charset="0"/>
                <a:cs typeface="Calibri" pitchFamily="34" charset="0"/>
              </a:rPr>
              <a:t>Danach gibt es einen Überblick zu </a:t>
            </a:r>
            <a:r>
              <a:rPr lang="de-DE" altLang="de-DE" sz="1800" i="1" dirty="0">
                <a:latin typeface="Calibri" pitchFamily="34" charset="0"/>
                <a:cs typeface="Calibri" pitchFamily="34" charset="0"/>
              </a:rPr>
              <a:t>Zum Differenzieren beim Lösen von Sachaufgaben aus didaktischer Sicht, </a:t>
            </a:r>
            <a:r>
              <a:rPr lang="de-DE" altLang="de-DE" sz="1800" dirty="0">
                <a:latin typeface="Calibri" pitchFamily="34" charset="0"/>
                <a:cs typeface="Calibri" pitchFamily="34" charset="0"/>
              </a:rPr>
              <a:t>der beispielhaft mit Aufgaben illustriert wird. Dazu können die bisher verwendeten Aufgaben genutzt oder auf Lehrwerke von TN zurückgegriffen werden.</a:t>
            </a:r>
          </a:p>
          <a:p>
            <a:pPr algn="just"/>
            <a:r>
              <a:rPr lang="de-DE" altLang="de-DE" sz="1800" dirty="0">
                <a:latin typeface="Calibri" pitchFamily="34" charset="0"/>
                <a:cs typeface="Calibri" pitchFamily="34" charset="0"/>
              </a:rPr>
              <a:t>An dieser Stelle wird exemplarisch auf das Lehrwerk Rechenweg 4, „Tiernachrichten“, S. 106, 1d und 2d verwiesen.</a:t>
            </a:r>
          </a:p>
          <a:p>
            <a:pPr algn="just"/>
            <a:r>
              <a:rPr lang="de-DE" altLang="de-DE" sz="1800" dirty="0">
                <a:latin typeface="Calibri" pitchFamily="34" charset="0"/>
                <a:cs typeface="Calibri" pitchFamily="34" charset="0"/>
              </a:rPr>
              <a:t>„Differenzierung“ in den Bildungsstandards: Anforderungsbereiche I, II und III –  Umsetzung im Unterricht kritisch hinterfragen und diskutieren. </a:t>
            </a:r>
          </a:p>
          <a:p>
            <a:pPr algn="just"/>
            <a:endParaRPr lang="de-DE" altLang="de-DE" sz="1800" dirty="0">
              <a:latin typeface="Calibri" pitchFamily="34" charset="0"/>
              <a:cs typeface="Calibri" pitchFamily="34" charset="0"/>
            </a:endParaRPr>
          </a:p>
          <a:p>
            <a:pPr algn="just"/>
            <a:r>
              <a:rPr lang="de-DE" altLang="de-DE" sz="1800" i="1" dirty="0">
                <a:latin typeface="Calibri" pitchFamily="34" charset="0"/>
                <a:cs typeface="Calibri" pitchFamily="34" charset="0"/>
              </a:rPr>
              <a:t>Weiterhin könnten Differenzierungsaspekte nach </a:t>
            </a:r>
            <a:r>
              <a:rPr lang="de-DE" altLang="de-DE" sz="1800" i="1" dirty="0" err="1">
                <a:latin typeface="Calibri" pitchFamily="34" charset="0"/>
                <a:cs typeface="Calibri" pitchFamily="34" charset="0"/>
              </a:rPr>
              <a:t>Klunter</a:t>
            </a:r>
            <a:r>
              <a:rPr lang="de-DE" altLang="de-DE" sz="1800" i="1" dirty="0">
                <a:latin typeface="Calibri" pitchFamily="34" charset="0"/>
                <a:cs typeface="Calibri" pitchFamily="34" charset="0"/>
              </a:rPr>
              <a:t> u. a. (2014, S. 38 bis 43) betrachtet werden:</a:t>
            </a:r>
          </a:p>
          <a:p>
            <a:pPr marL="742950" lvl="1" indent="-285750">
              <a:buClr>
                <a:srgbClr val="327A86"/>
              </a:buClr>
              <a:buFont typeface="Wingdings" panose="05000000000000000000" pitchFamily="2" charset="2"/>
              <a:buChar char="§"/>
            </a:pPr>
            <a:r>
              <a:rPr lang="de-DE" altLang="de-DE" sz="1800" i="1" dirty="0">
                <a:latin typeface="Calibri" pitchFamily="34" charset="0"/>
                <a:cs typeface="Calibri" pitchFamily="34" charset="0"/>
              </a:rPr>
              <a:t>natürliche Differenzierung durch Offenlassen des Lösungsweges</a:t>
            </a:r>
          </a:p>
          <a:p>
            <a:pPr marL="742950" lvl="1" indent="-285750">
              <a:buClr>
                <a:srgbClr val="327A86"/>
              </a:buClr>
              <a:buFont typeface="Wingdings" panose="05000000000000000000" pitchFamily="2" charset="2"/>
              <a:buChar char="§"/>
            </a:pPr>
            <a:r>
              <a:rPr lang="de-DE" altLang="de-DE" sz="1800" i="1" dirty="0">
                <a:latin typeface="Calibri" pitchFamily="34" charset="0"/>
                <a:cs typeface="Calibri" pitchFamily="34" charset="0"/>
              </a:rPr>
              <a:t>Möglichkeiten der Veränderung von Aufgaben im Sinne der Vereinfachung /der  </a:t>
            </a:r>
          </a:p>
          <a:p>
            <a:pPr marL="722313" lvl="1">
              <a:buClr>
                <a:srgbClr val="327A86"/>
              </a:buClr>
            </a:pPr>
            <a:r>
              <a:rPr lang="de-DE" altLang="de-DE" sz="1800" i="1" dirty="0">
                <a:latin typeface="Calibri" pitchFamily="34" charset="0"/>
                <a:cs typeface="Calibri" pitchFamily="34" charset="0"/>
              </a:rPr>
              <a:t>Erhöhung des Schwierigkeitsgrades</a:t>
            </a:r>
          </a:p>
          <a:p>
            <a:pPr marL="714375" lvl="1" indent="-257175">
              <a:buClr>
                <a:srgbClr val="327A86"/>
              </a:buClr>
              <a:buFont typeface="Wingdings" panose="05000000000000000000" pitchFamily="2" charset="2"/>
              <a:buChar char="§"/>
            </a:pPr>
            <a:r>
              <a:rPr lang="de-DE" altLang="de-DE" sz="1800" i="1" dirty="0">
                <a:latin typeface="Calibri" pitchFamily="34" charset="0"/>
                <a:cs typeface="Calibri" pitchFamily="34" charset="0"/>
              </a:rPr>
              <a:t>differenzieren durch offene Aufgabenstellungen</a:t>
            </a:r>
          </a:p>
          <a:p>
            <a:pPr algn="just"/>
            <a:r>
              <a:rPr lang="de-DE" altLang="de-DE" sz="1800" i="1" dirty="0">
                <a:latin typeface="Calibri" pitchFamily="34" charset="0"/>
                <a:cs typeface="Calibri" pitchFamily="34" charset="0"/>
              </a:rPr>
              <a:t>Beispiele wären dazu zu diskutieren, die TN könnten in Gruppen die Beispiele dazu vorstellen</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500" dirty="0"/>
              <a:t>Überblick über alle vier Bausteine im Modul</a:t>
            </a:r>
          </a:p>
        </p:txBody>
      </p:sp>
      <p:graphicFrame>
        <p:nvGraphicFramePr>
          <p:cNvPr id="12" name="Tabelle 11"/>
          <p:cNvGraphicFramePr>
            <a:graphicFrameLocks noGrp="1"/>
          </p:cNvGraphicFramePr>
          <p:nvPr>
            <p:extLst>
              <p:ext uri="{D42A27DB-BD31-4B8C-83A1-F6EECF244321}">
                <p14:modId xmlns:p14="http://schemas.microsoft.com/office/powerpoint/2010/main" val="1783504868"/>
              </p:ext>
            </p:extLst>
          </p:nvPr>
        </p:nvGraphicFramePr>
        <p:xfrm>
          <a:off x="2195736" y="1052736"/>
          <a:ext cx="6552728" cy="5544616"/>
        </p:xfrm>
        <a:graphic>
          <a:graphicData uri="http://schemas.openxmlformats.org/drawingml/2006/table">
            <a:tbl>
              <a:tblPr/>
              <a:tblGrid>
                <a:gridCol w="772919">
                  <a:extLst>
                    <a:ext uri="{9D8B030D-6E8A-4147-A177-3AD203B41FA5}">
                      <a16:colId xmlns:a16="http://schemas.microsoft.com/office/drawing/2014/main" val="20000"/>
                    </a:ext>
                  </a:extLst>
                </a:gridCol>
                <a:gridCol w="5779809">
                  <a:extLst>
                    <a:ext uri="{9D8B030D-6E8A-4147-A177-3AD203B41FA5}">
                      <a16:colId xmlns:a16="http://schemas.microsoft.com/office/drawing/2014/main" val="20001"/>
                    </a:ext>
                  </a:extLst>
                </a:gridCol>
              </a:tblGrid>
              <a:tr h="240684">
                <a:tc>
                  <a:txBody>
                    <a:bodyPr/>
                    <a:lstStyle/>
                    <a:p>
                      <a:pPr>
                        <a:lnSpc>
                          <a:spcPts val="1200"/>
                        </a:lnSpc>
                        <a:spcAft>
                          <a:spcPts val="0"/>
                        </a:spcAft>
                      </a:pPr>
                      <a:endParaRPr lang="de-DE" sz="900" b="1" dirty="0">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endParaRPr lang="de-DE" sz="900" b="1" dirty="0">
                        <a:latin typeface="Calibri"/>
                        <a:ea typeface="Times New Roman"/>
                        <a:cs typeface="Times New Roman"/>
                      </a:endParaRPr>
                    </a:p>
                  </a:txBody>
                  <a:tcPr marL="130688" marR="130688" marT="0" marB="0">
                    <a:lnL>
                      <a:noFill/>
                    </a:lnL>
                    <a:lnR>
                      <a:noFill/>
                    </a:lnR>
                    <a:lnT>
                      <a:noFill/>
                    </a:lnT>
                    <a:lnB>
                      <a:noFill/>
                    </a:lnB>
                  </a:tcPr>
                </a:tc>
                <a:extLst>
                  <a:ext uri="{0D108BD9-81ED-4DB2-BD59-A6C34878D82A}">
                    <a16:rowId xmlns:a16="http://schemas.microsoft.com/office/drawing/2014/main" val="10000"/>
                  </a:ext>
                </a:extLst>
              </a:tr>
              <a:tr h="358267">
                <a:tc>
                  <a:txBody>
                    <a:bodyPr/>
                    <a:lstStyle/>
                    <a:p>
                      <a:pPr algn="ctr">
                        <a:lnSpc>
                          <a:spcPts val="1200"/>
                        </a:lnSpc>
                        <a:spcAft>
                          <a:spcPts val="0"/>
                        </a:spcAft>
                      </a:pPr>
                      <a:endParaRPr lang="de-DE" sz="400" b="1">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1 | Ziele und Funktionen des Sachrechnens</a:t>
                      </a:r>
                    </a:p>
                  </a:txBody>
                  <a:tcPr marL="130688" marR="130688" marT="0" marB="0">
                    <a:lnL>
                      <a:noFill/>
                    </a:lnL>
                    <a:lnR>
                      <a:noFill/>
                    </a:lnR>
                    <a:lnT>
                      <a:noFill/>
                    </a:lnT>
                    <a:lnB>
                      <a:noFill/>
                    </a:lnB>
                  </a:tcPr>
                </a:tc>
                <a:extLst>
                  <a:ext uri="{0D108BD9-81ED-4DB2-BD59-A6C34878D82A}">
                    <a16:rowId xmlns:a16="http://schemas.microsoft.com/office/drawing/2014/main" val="10001"/>
                  </a:ext>
                </a:extLst>
              </a:tr>
              <a:tr h="1026775">
                <a:tc>
                  <a:txBody>
                    <a:bodyPr/>
                    <a:lstStyle/>
                    <a:p>
                      <a:pPr algn="ctr">
                        <a:lnSpc>
                          <a:spcPts val="1200"/>
                        </a:lnSpc>
                        <a:spcAft>
                          <a:spcPts val="0"/>
                        </a:spcAft>
                      </a:pPr>
                      <a:endParaRPr lang="de-DE" sz="2000" b="0">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gn="l">
                        <a:lnSpc>
                          <a:spcPts val="1200"/>
                        </a:lnSpc>
                        <a:spcAft>
                          <a:spcPts val="0"/>
                        </a:spcAft>
                      </a:pPr>
                      <a:r>
                        <a:rPr lang="de-DE" sz="1400" b="1" dirty="0">
                          <a:latin typeface="Calibri"/>
                          <a:ea typeface="Times New Roman"/>
                          <a:cs typeface="Times New Roman"/>
                        </a:rPr>
                        <a:t>Distanzphase</a:t>
                      </a:r>
                    </a:p>
                    <a:p>
                      <a:pPr marL="144145" indent="-144145" algn="l">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a:t>
                      </a:r>
                    </a:p>
                    <a:p>
                      <a:pPr marL="144145" indent="-144145" algn="l">
                        <a:lnSpc>
                          <a:spcPts val="1200"/>
                        </a:lnSpc>
                        <a:spcAft>
                          <a:spcPts val="0"/>
                        </a:spcAft>
                      </a:pPr>
                      <a:r>
                        <a:rPr lang="de-DE" sz="1200" dirty="0">
                          <a:solidFill>
                            <a:srgbClr val="000000"/>
                          </a:solidFill>
                          <a:latin typeface="Calibri"/>
                          <a:ea typeface="Times New Roman"/>
                          <a:cs typeface="Times New Roman"/>
                        </a:rPr>
                        <a:t>fachliche Vertiefung </a:t>
                      </a:r>
                    </a:p>
                    <a:p>
                      <a:pPr marL="144145" indent="-144145" algn="l">
                        <a:lnSpc>
                          <a:spcPts val="1200"/>
                        </a:lnSpc>
                        <a:spcAft>
                          <a:spcPts val="0"/>
                        </a:spcAft>
                      </a:pPr>
                      <a:r>
                        <a:rPr lang="de-DE" sz="1200" dirty="0">
                          <a:solidFill>
                            <a:srgbClr val="000000"/>
                          </a:solidFill>
                          <a:latin typeface="Calibri"/>
                          <a:ea typeface="Times New Roman"/>
                          <a:cs typeface="Times New Roman"/>
                        </a:rPr>
                        <a:t>Unterrichtserprobung (auch kollegiale Hospitation): Dokumentation in einem</a:t>
                      </a:r>
                    </a:p>
                    <a:p>
                      <a:pPr marL="144145" indent="-144145" algn="l">
                        <a:lnSpc>
                          <a:spcPts val="1200"/>
                        </a:lnSpc>
                        <a:spcAft>
                          <a:spcPts val="0"/>
                        </a:spcAft>
                      </a:pPr>
                      <a:r>
                        <a:rPr lang="de-DE" sz="1200" dirty="0">
                          <a:solidFill>
                            <a:srgbClr val="000000"/>
                          </a:solidFill>
                          <a:latin typeface="Calibri"/>
                          <a:ea typeface="Times New Roman"/>
                          <a:cs typeface="Times New Roman"/>
                        </a:rPr>
                        <a:t>Erfahrungsbericht</a:t>
                      </a:r>
                    </a:p>
                  </a:txBody>
                  <a:tcPr marL="130688" marR="130688" marT="0" marB="0">
                    <a:lnL>
                      <a:noFill/>
                    </a:lnL>
                    <a:lnR>
                      <a:noFill/>
                    </a:lnR>
                    <a:lnT>
                      <a:noFill/>
                    </a:lnT>
                    <a:lnB>
                      <a:noFill/>
                    </a:lnB>
                  </a:tcPr>
                </a:tc>
                <a:extLst>
                  <a:ext uri="{0D108BD9-81ED-4DB2-BD59-A6C34878D82A}">
                    <a16:rowId xmlns:a16="http://schemas.microsoft.com/office/drawing/2014/main" val="10002"/>
                  </a:ext>
                </a:extLst>
              </a:tr>
              <a:tr h="427823">
                <a:tc>
                  <a:txBody>
                    <a:bodyPr/>
                    <a:lstStyle/>
                    <a:p>
                      <a:pPr algn="ctr">
                        <a:lnSpc>
                          <a:spcPts val="1200"/>
                        </a:lnSpc>
                        <a:spcAft>
                          <a:spcPts val="0"/>
                        </a:spcAft>
                      </a:pPr>
                      <a:endParaRPr lang="de-DE" sz="400" b="0">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2 | Zum Ablauf und zur Begleitung von Modellierungsprozessen</a:t>
                      </a:r>
                    </a:p>
                  </a:txBody>
                  <a:tcPr marL="130688" marR="130688" marT="0" marB="0">
                    <a:lnL>
                      <a:noFill/>
                    </a:lnL>
                    <a:lnR>
                      <a:noFill/>
                    </a:lnR>
                    <a:lnT>
                      <a:noFill/>
                    </a:lnT>
                    <a:lnB>
                      <a:noFill/>
                    </a:lnB>
                  </a:tcPr>
                </a:tc>
                <a:extLst>
                  <a:ext uri="{0D108BD9-81ED-4DB2-BD59-A6C34878D82A}">
                    <a16:rowId xmlns:a16="http://schemas.microsoft.com/office/drawing/2014/main" val="10003"/>
                  </a:ext>
                </a:extLst>
              </a:tr>
              <a:tr h="1203422">
                <a:tc>
                  <a:txBody>
                    <a:bodyPr/>
                    <a:lstStyle/>
                    <a:p>
                      <a:pPr algn="ctr">
                        <a:lnSpc>
                          <a:spcPts val="1200"/>
                        </a:lnSpc>
                        <a:spcAft>
                          <a:spcPts val="0"/>
                        </a:spcAft>
                      </a:pPr>
                      <a:endParaRPr lang="de-DE" sz="400" b="0" dirty="0">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Distanzphase</a:t>
                      </a:r>
                    </a:p>
                    <a:p>
                      <a:pPr marL="144145" indent="-144145" algn="l">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 fachliche</a:t>
                      </a:r>
                    </a:p>
                    <a:p>
                      <a:pPr marL="144145" indent="-144145" algn="l">
                        <a:lnSpc>
                          <a:spcPts val="1200"/>
                        </a:lnSpc>
                        <a:spcAft>
                          <a:spcPts val="0"/>
                        </a:spcAft>
                      </a:pPr>
                      <a:r>
                        <a:rPr lang="de-DE" sz="1200" dirty="0">
                          <a:solidFill>
                            <a:srgbClr val="000000"/>
                          </a:solidFill>
                          <a:latin typeface="Calibri"/>
                          <a:ea typeface="Times New Roman"/>
                          <a:cs typeface="Times New Roman"/>
                        </a:rPr>
                        <a:t>Vertiefung </a:t>
                      </a:r>
                    </a:p>
                    <a:p>
                      <a:pPr marL="144145" indent="-144145" algn="l">
                        <a:lnSpc>
                          <a:spcPts val="1200"/>
                        </a:lnSpc>
                        <a:spcAft>
                          <a:spcPts val="0"/>
                        </a:spcAft>
                      </a:pPr>
                      <a:r>
                        <a:rPr lang="de-DE" sz="1200" dirty="0">
                          <a:solidFill>
                            <a:srgbClr val="000000"/>
                          </a:solidFill>
                          <a:latin typeface="Calibri"/>
                          <a:ea typeface="Times New Roman"/>
                          <a:cs typeface="Times New Roman"/>
                        </a:rPr>
                        <a:t>Erproben und Adaptieren der zuvor vermittelten Konzepte für den eigenen Unterricht:</a:t>
                      </a:r>
                    </a:p>
                    <a:p>
                      <a:pPr marL="144145" indent="-144145" algn="l">
                        <a:lnSpc>
                          <a:spcPts val="1200"/>
                        </a:lnSpc>
                        <a:spcAft>
                          <a:spcPts val="0"/>
                        </a:spcAft>
                      </a:pPr>
                      <a:r>
                        <a:rPr lang="de-DE" sz="1200" dirty="0">
                          <a:solidFill>
                            <a:srgbClr val="000000"/>
                          </a:solidFill>
                          <a:latin typeface="Calibri"/>
                          <a:ea typeface="Times New Roman"/>
                          <a:cs typeface="Times New Roman"/>
                        </a:rPr>
                        <a:t>Dokumentation in einem Erfahrungsbericht</a:t>
                      </a:r>
                    </a:p>
                  </a:txBody>
                  <a:tcPr marL="130688" marR="130688" marT="0" marB="0">
                    <a:lnL>
                      <a:noFill/>
                    </a:lnL>
                    <a:lnR>
                      <a:noFill/>
                    </a:lnR>
                    <a:lnT>
                      <a:noFill/>
                    </a:lnT>
                    <a:lnB>
                      <a:noFill/>
                    </a:lnB>
                  </a:tcPr>
                </a:tc>
                <a:extLst>
                  <a:ext uri="{0D108BD9-81ED-4DB2-BD59-A6C34878D82A}">
                    <a16:rowId xmlns:a16="http://schemas.microsoft.com/office/drawing/2014/main" val="10004"/>
                  </a:ext>
                </a:extLst>
              </a:tr>
              <a:tr h="422304">
                <a:tc>
                  <a:txBody>
                    <a:bodyPr/>
                    <a:lstStyle/>
                    <a:p>
                      <a:pPr algn="ctr">
                        <a:lnSpc>
                          <a:spcPts val="1200"/>
                        </a:lnSpc>
                        <a:spcAft>
                          <a:spcPts val="0"/>
                        </a:spcAft>
                      </a:pPr>
                      <a:endParaRPr lang="de-DE" sz="400" b="1">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3 |Prozessbezogenen Kompetenzen – Schwerpunkt Problemlösen </a:t>
                      </a:r>
                    </a:p>
                  </a:txBody>
                  <a:tcPr marL="130688" marR="130688" marT="0" marB="0">
                    <a:lnL>
                      <a:noFill/>
                    </a:lnL>
                    <a:lnR>
                      <a:noFill/>
                    </a:lnR>
                    <a:lnT>
                      <a:noFill/>
                    </a:lnT>
                    <a:lnB>
                      <a:noFill/>
                    </a:lnB>
                  </a:tcPr>
                </a:tc>
                <a:extLst>
                  <a:ext uri="{0D108BD9-81ED-4DB2-BD59-A6C34878D82A}">
                    <a16:rowId xmlns:a16="http://schemas.microsoft.com/office/drawing/2014/main" val="10005"/>
                  </a:ext>
                </a:extLst>
              </a:tr>
              <a:tr h="1203422">
                <a:tc>
                  <a:txBody>
                    <a:bodyPr/>
                    <a:lstStyle/>
                    <a:p>
                      <a:pPr algn="ctr">
                        <a:lnSpc>
                          <a:spcPts val="1200"/>
                        </a:lnSpc>
                        <a:spcAft>
                          <a:spcPts val="0"/>
                        </a:spcAft>
                      </a:pPr>
                      <a:endParaRPr lang="de-DE" sz="400" b="1">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Distanzphase</a:t>
                      </a:r>
                    </a:p>
                    <a:p>
                      <a:pPr marL="144145" indent="-144145" algn="just">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 fachliche</a:t>
                      </a:r>
                    </a:p>
                    <a:p>
                      <a:pPr marL="144145" indent="-144145" algn="just">
                        <a:lnSpc>
                          <a:spcPts val="1200"/>
                        </a:lnSpc>
                        <a:spcAft>
                          <a:spcPts val="0"/>
                        </a:spcAft>
                      </a:pPr>
                      <a:r>
                        <a:rPr lang="de-DE" sz="1200" dirty="0">
                          <a:solidFill>
                            <a:srgbClr val="000000"/>
                          </a:solidFill>
                          <a:latin typeface="Calibri"/>
                          <a:ea typeface="Times New Roman"/>
                          <a:cs typeface="Times New Roman"/>
                        </a:rPr>
                        <a:t>Vertiefung </a:t>
                      </a:r>
                    </a:p>
                    <a:p>
                      <a:pPr marL="144145" indent="-144145" algn="just">
                        <a:lnSpc>
                          <a:spcPts val="1200"/>
                        </a:lnSpc>
                        <a:spcAft>
                          <a:spcPts val="0"/>
                        </a:spcAft>
                      </a:pPr>
                      <a:r>
                        <a:rPr lang="de-DE" sz="1200" dirty="0">
                          <a:solidFill>
                            <a:srgbClr val="000000"/>
                          </a:solidFill>
                          <a:latin typeface="Calibri"/>
                          <a:ea typeface="Times New Roman"/>
                          <a:cs typeface="Times New Roman"/>
                        </a:rPr>
                        <a:t>Erproben und Adaptieren der zuvor vermittelten Konzepte für den eigenen Unterricht:</a:t>
                      </a:r>
                    </a:p>
                    <a:p>
                      <a:pPr marL="144145" indent="-144145" algn="just">
                        <a:lnSpc>
                          <a:spcPts val="1200"/>
                        </a:lnSpc>
                        <a:spcAft>
                          <a:spcPts val="0"/>
                        </a:spcAft>
                      </a:pPr>
                      <a:r>
                        <a:rPr lang="de-DE" sz="1200" dirty="0">
                          <a:solidFill>
                            <a:srgbClr val="000000"/>
                          </a:solidFill>
                          <a:latin typeface="Calibri"/>
                          <a:ea typeface="Times New Roman"/>
                          <a:cs typeface="Times New Roman"/>
                        </a:rPr>
                        <a:t>Dokumentation in einem Erfahrungsbericht </a:t>
                      </a:r>
                    </a:p>
                  </a:txBody>
                  <a:tcPr marL="130688" marR="130688" marT="0" marB="0">
                    <a:lnL>
                      <a:noFill/>
                    </a:lnL>
                    <a:lnR>
                      <a:noFill/>
                    </a:lnR>
                    <a:lnT>
                      <a:noFill/>
                    </a:lnT>
                    <a:lnB>
                      <a:noFill/>
                    </a:lnB>
                  </a:tcPr>
                </a:tc>
                <a:extLst>
                  <a:ext uri="{0D108BD9-81ED-4DB2-BD59-A6C34878D82A}">
                    <a16:rowId xmlns:a16="http://schemas.microsoft.com/office/drawing/2014/main" val="10006"/>
                  </a:ext>
                </a:extLst>
              </a:tr>
              <a:tr h="661919">
                <a:tc>
                  <a:txBody>
                    <a:bodyPr/>
                    <a:lstStyle/>
                    <a:p>
                      <a:pPr algn="ctr">
                        <a:lnSpc>
                          <a:spcPts val="1200"/>
                        </a:lnSpc>
                        <a:spcAft>
                          <a:spcPts val="0"/>
                        </a:spcAft>
                      </a:pPr>
                      <a:endParaRPr lang="de-DE" sz="400" b="0" dirty="0">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4 | Gestaltungselemente des Sachrechenunterrichts</a:t>
                      </a:r>
                      <a:br>
                        <a:rPr lang="de-DE" sz="1400" b="1" dirty="0">
                          <a:latin typeface="Calibri"/>
                          <a:ea typeface="Times New Roman"/>
                          <a:cs typeface="Times New Roman"/>
                        </a:rPr>
                      </a:br>
                      <a:endParaRPr lang="de-DE" sz="1400" b="1" dirty="0">
                        <a:latin typeface="Calibri"/>
                        <a:ea typeface="Times New Roman"/>
                        <a:cs typeface="Times New Roman"/>
                      </a:endParaRPr>
                    </a:p>
                  </a:txBody>
                  <a:tcPr marL="130688" marR="130688" marT="0" marB="0">
                    <a:lnL>
                      <a:noFill/>
                    </a:lnL>
                    <a:lnR>
                      <a:noFill/>
                    </a:lnR>
                    <a:lnT>
                      <a:noFill/>
                    </a:lnT>
                    <a:lnB>
                      <a:noFill/>
                    </a:lnB>
                  </a:tcPr>
                </a:tc>
                <a:extLst>
                  <a:ext uri="{0D108BD9-81ED-4DB2-BD59-A6C34878D82A}">
                    <a16:rowId xmlns:a16="http://schemas.microsoft.com/office/drawing/2014/main" val="10007"/>
                  </a:ext>
                </a:extLst>
              </a:tr>
            </a:tbl>
          </a:graphicData>
        </a:graphic>
      </p:graphicFrame>
      <p:pic>
        <p:nvPicPr>
          <p:cNvPr id="13" name="Grafik 40"/>
          <p:cNvPicPr/>
          <p:nvPr/>
        </p:nvPicPr>
        <p:blipFill>
          <a:blip r:embed="rId2">
            <a:extLst>
              <a:ext uri="{28A0092B-C50C-407E-A947-70E740481C1C}">
                <a14:useLocalDpi xmlns:a14="http://schemas.microsoft.com/office/drawing/2010/main" val="0"/>
              </a:ext>
            </a:extLst>
          </a:blip>
          <a:stretch>
            <a:fillRect/>
          </a:stretch>
        </p:blipFill>
        <p:spPr bwMode="auto">
          <a:xfrm>
            <a:off x="2555776" y="1268760"/>
            <a:ext cx="333333" cy="360000"/>
          </a:xfrm>
          <a:prstGeom prst="rect">
            <a:avLst/>
          </a:prstGeom>
          <a:noFill/>
        </p:spPr>
      </p:pic>
      <p:pic>
        <p:nvPicPr>
          <p:cNvPr id="18"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1628800"/>
            <a:ext cx="327600" cy="413322"/>
          </a:xfrm>
          <a:prstGeom prst="rect">
            <a:avLst/>
          </a:prstGeom>
          <a:noFill/>
        </p:spPr>
      </p:pic>
      <p:pic>
        <p:nvPicPr>
          <p:cNvPr id="19"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3068960"/>
            <a:ext cx="327600" cy="413322"/>
          </a:xfrm>
          <a:prstGeom prst="rect">
            <a:avLst/>
          </a:prstGeom>
          <a:noFill/>
        </p:spPr>
      </p:pic>
      <p:pic>
        <p:nvPicPr>
          <p:cNvPr id="20"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4725144"/>
            <a:ext cx="327600" cy="413322"/>
          </a:xfrm>
          <a:prstGeom prst="rect">
            <a:avLst/>
          </a:prstGeom>
          <a:noFill/>
        </p:spPr>
      </p:pic>
      <p:pic>
        <p:nvPicPr>
          <p:cNvPr id="21"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2636912"/>
            <a:ext cx="328500" cy="414457"/>
          </a:xfrm>
          <a:prstGeom prst="rect">
            <a:avLst/>
          </a:prstGeom>
          <a:noFill/>
        </p:spPr>
      </p:pic>
      <p:pic>
        <p:nvPicPr>
          <p:cNvPr id="22"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4221088"/>
            <a:ext cx="328500" cy="414457"/>
          </a:xfrm>
          <a:prstGeom prst="rect">
            <a:avLst/>
          </a:prstGeom>
          <a:noFill/>
        </p:spPr>
      </p:pic>
      <p:pic>
        <p:nvPicPr>
          <p:cNvPr id="25" name="Grafik 49"/>
          <p:cNvPicPr/>
          <p:nvPr/>
        </p:nvPicPr>
        <p:blipFill>
          <a:blip r:embed="rId5">
            <a:extLst>
              <a:ext uri="{28A0092B-C50C-407E-A947-70E740481C1C}">
                <a14:useLocalDpi xmlns:a14="http://schemas.microsoft.com/office/drawing/2010/main" val="0"/>
              </a:ext>
            </a:extLst>
          </a:blip>
          <a:stretch>
            <a:fillRect/>
          </a:stretch>
        </p:blipFill>
        <p:spPr bwMode="auto">
          <a:xfrm>
            <a:off x="2555776" y="5805264"/>
            <a:ext cx="321796" cy="331986"/>
          </a:xfrm>
          <a:prstGeom prst="rect">
            <a:avLst/>
          </a:prstGeom>
          <a:noFill/>
        </p:spPr>
      </p:pic>
    </p:spTree>
    <p:extLst>
      <p:ext uri="{BB962C8B-B14F-4D97-AF65-F5344CB8AC3E}">
        <p14:creationId xmlns:p14="http://schemas.microsoft.com/office/powerpoint/2010/main" val="5418392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p:cNvGraphicFramePr>
            <a:graphicFrameLocks noGrp="1"/>
          </p:cNvGraphicFramePr>
          <p:nvPr>
            <p:extLst>
              <p:ext uri="{D42A27DB-BD31-4B8C-83A1-F6EECF244321}">
                <p14:modId xmlns:p14="http://schemas.microsoft.com/office/powerpoint/2010/main" val="725778996"/>
              </p:ext>
            </p:extLst>
          </p:nvPr>
        </p:nvGraphicFramePr>
        <p:xfrm>
          <a:off x="251519" y="1412776"/>
          <a:ext cx="8712968" cy="4922584"/>
        </p:xfrm>
        <a:graphic>
          <a:graphicData uri="http://schemas.openxmlformats.org/drawingml/2006/table">
            <a:tbl>
              <a:tblPr/>
              <a:tblGrid>
                <a:gridCol w="2904880">
                  <a:extLst>
                    <a:ext uri="{9D8B030D-6E8A-4147-A177-3AD203B41FA5}">
                      <a16:colId xmlns:a16="http://schemas.microsoft.com/office/drawing/2014/main" val="3846148309"/>
                    </a:ext>
                  </a:extLst>
                </a:gridCol>
                <a:gridCol w="2903209">
                  <a:extLst>
                    <a:ext uri="{9D8B030D-6E8A-4147-A177-3AD203B41FA5}">
                      <a16:colId xmlns:a16="http://schemas.microsoft.com/office/drawing/2014/main" val="1861831743"/>
                    </a:ext>
                  </a:extLst>
                </a:gridCol>
                <a:gridCol w="2904879">
                  <a:extLst>
                    <a:ext uri="{9D8B030D-6E8A-4147-A177-3AD203B41FA5}">
                      <a16:colId xmlns:a16="http://schemas.microsoft.com/office/drawing/2014/main" val="1770513255"/>
                    </a:ext>
                  </a:extLst>
                </a:gridCol>
              </a:tblGrid>
              <a:tr h="436563">
                <a:tc>
                  <a:txBody>
                    <a:bodyPr/>
                    <a:lstStyle>
                      <a:lvl1pPr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0" marR="0" lvl="0" indent="0" algn="ctr" defTabSz="381000" rtl="0" eaLnBrk="1" fontAlgn="base" latinLnBrk="0" hangingPunct="1">
                        <a:lnSpc>
                          <a:spcPct val="115000"/>
                        </a:lnSpc>
                        <a:spcBef>
                          <a:spcPts val="1200"/>
                        </a:spcBef>
                        <a:spcAft>
                          <a:spcPct val="0"/>
                        </a:spcAft>
                        <a:buClrTx/>
                        <a:buSzTx/>
                        <a:buFontTx/>
                        <a:buNone/>
                        <a:tabLst/>
                      </a:pPr>
                      <a:endParaRPr kumimoji="0" lang="de-DE" altLang="de-DE" sz="8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endParaRPr>
                    </a:p>
                    <a:p>
                      <a:pPr marL="0" marR="0" lvl="0" indent="0" algn="ctr" defTabSz="381000" rtl="0" eaLnBrk="1" fontAlgn="base" latinLnBrk="0" hangingPunct="1">
                        <a:lnSpc>
                          <a:spcPct val="115000"/>
                        </a:lnSpc>
                        <a:spcBef>
                          <a:spcPts val="0"/>
                        </a:spcBef>
                        <a:spcAft>
                          <a:spcPct val="0"/>
                        </a:spcAft>
                        <a:buClrTx/>
                        <a:buSzTx/>
                        <a:buFontTx/>
                        <a:buNone/>
                        <a:tabLst/>
                      </a:pPr>
                      <a:r>
                        <a:rPr kumimoji="0" lang="de-DE" altLang="de-DE" sz="16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 </a:t>
                      </a:r>
                      <a:r>
                        <a:rPr kumimoji="0" lang="de-DE" altLang="de-DE" sz="1600" b="1" i="0" u="none" strike="noStrike" cap="none" normalizeH="0" baseline="0" dirty="0" err="1">
                          <a:ln>
                            <a:noFill/>
                          </a:ln>
                          <a:solidFill>
                            <a:schemeClr val="tx1"/>
                          </a:solidFill>
                          <a:effectLst/>
                          <a:latin typeface="Calibri" pitchFamily="34" charset="0"/>
                          <a:ea typeface="MS PGothic" panose="020B0600070205080204" pitchFamily="34" charset="-128"/>
                          <a:cs typeface="Calibri" pitchFamily="34" charset="0"/>
                        </a:rPr>
                        <a:t>Radatz</a:t>
                      </a:r>
                      <a:r>
                        <a:rPr kumimoji="0" lang="de-DE" altLang="de-DE" sz="16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/Schipper</a:t>
                      </a:r>
                      <a:endParaRPr kumimoji="0" lang="de-DE" altLang="de-DE" sz="1600" b="1" i="0" u="none" strike="noStrike" cap="none" normalizeH="0" baseline="0" dirty="0">
                        <a:ln>
                          <a:noFill/>
                        </a:ln>
                        <a:solidFill>
                          <a:schemeClr val="tx1"/>
                        </a:solidFill>
                        <a:effectLst/>
                        <a:latin typeface="Calibri" pitchFamily="34" charset="0"/>
                        <a:ea typeface="Calibri" panose="020F0502020204030204" pitchFamily="34" charset="0"/>
                        <a:cs typeface="Calibri" pitchFamily="34" charset="0"/>
                      </a:endParaRPr>
                    </a:p>
                  </a:txBody>
                  <a:tcPr marL="61087" marR="6108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0" marR="0" lvl="0" indent="0" algn="ctr" defTabSz="381000" rtl="0" eaLnBrk="1" fontAlgn="base" latinLnBrk="0" hangingPunct="1">
                        <a:lnSpc>
                          <a:spcPct val="115000"/>
                        </a:lnSpc>
                        <a:spcBef>
                          <a:spcPct val="0"/>
                        </a:spcBef>
                        <a:spcAft>
                          <a:spcPct val="0"/>
                        </a:spcAft>
                        <a:buClrTx/>
                        <a:buSzTx/>
                        <a:buFontTx/>
                        <a:buNone/>
                        <a:tabLst/>
                      </a:pPr>
                      <a:endParaRPr kumimoji="0" lang="de-DE" altLang="de-DE" sz="8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endParaRPr>
                    </a:p>
                    <a:p>
                      <a:pPr marL="0" marR="0" lvl="0" indent="0" algn="ctr" defTabSz="381000" rtl="0" eaLnBrk="1" fontAlgn="base" latinLnBrk="0" hangingPunct="1">
                        <a:lnSpc>
                          <a:spcPct val="115000"/>
                        </a:lnSpc>
                        <a:spcBef>
                          <a:spcPct val="0"/>
                        </a:spcBef>
                        <a:spcAft>
                          <a:spcPct val="0"/>
                        </a:spcAft>
                        <a:buClrTx/>
                        <a:buSzTx/>
                        <a:buFontTx/>
                        <a:buNone/>
                        <a:tabLst/>
                      </a:pPr>
                      <a:r>
                        <a:rPr kumimoji="0" lang="de-DE" altLang="de-DE" sz="16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Müller/Wittmann</a:t>
                      </a:r>
                      <a:endParaRPr kumimoji="0" lang="de-DE" altLang="de-DE" sz="1600" b="1" i="0" u="none" strike="noStrike" cap="none" normalizeH="0" baseline="0" dirty="0">
                        <a:ln>
                          <a:noFill/>
                        </a:ln>
                        <a:solidFill>
                          <a:schemeClr val="tx1"/>
                        </a:solidFill>
                        <a:effectLst/>
                        <a:latin typeface="Calibri" pitchFamily="34" charset="0"/>
                        <a:ea typeface="Calibri" panose="020F0502020204030204" pitchFamily="34" charset="0"/>
                        <a:cs typeface="Calibri" pitchFamily="34" charset="0"/>
                      </a:endParaRPr>
                    </a:p>
                  </a:txBody>
                  <a:tcPr marL="61087" marR="6108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0" marR="0" lvl="0" indent="0" algn="ctr" defTabSz="381000" rtl="0" eaLnBrk="1" fontAlgn="base" latinLnBrk="0" hangingPunct="1">
                        <a:lnSpc>
                          <a:spcPct val="115000"/>
                        </a:lnSpc>
                        <a:spcBef>
                          <a:spcPct val="0"/>
                        </a:spcBef>
                        <a:spcAft>
                          <a:spcPct val="0"/>
                        </a:spcAft>
                        <a:buClrTx/>
                        <a:buSzTx/>
                        <a:buFontTx/>
                        <a:buNone/>
                        <a:tabLst/>
                      </a:pPr>
                      <a:endParaRPr kumimoji="0" lang="de-DE" altLang="de-DE" sz="8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endParaRPr>
                    </a:p>
                    <a:p>
                      <a:pPr marL="0" marR="0" lvl="0" indent="0" algn="ctr" defTabSz="381000" rtl="0" eaLnBrk="1" fontAlgn="base" latinLnBrk="0" hangingPunct="1">
                        <a:lnSpc>
                          <a:spcPct val="115000"/>
                        </a:lnSpc>
                        <a:spcBef>
                          <a:spcPct val="0"/>
                        </a:spcBef>
                        <a:spcAft>
                          <a:spcPct val="0"/>
                        </a:spcAft>
                        <a:buClrTx/>
                        <a:buSzTx/>
                        <a:buFontTx/>
                        <a:buNone/>
                        <a:tabLst/>
                      </a:pPr>
                      <a:r>
                        <a:rPr kumimoji="0" lang="de-DE" altLang="de-DE" sz="16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Bildungsstandards</a:t>
                      </a:r>
                    </a:p>
                    <a:p>
                      <a:pPr marL="0" marR="0" lvl="0" indent="0" algn="ctr" defTabSz="381000" rtl="0" eaLnBrk="1" fontAlgn="base" latinLnBrk="0" hangingPunct="1">
                        <a:lnSpc>
                          <a:spcPct val="115000"/>
                        </a:lnSpc>
                        <a:spcBef>
                          <a:spcPct val="0"/>
                        </a:spcBef>
                        <a:spcAft>
                          <a:spcPct val="0"/>
                        </a:spcAft>
                        <a:buClrTx/>
                        <a:buSzTx/>
                        <a:buFontTx/>
                        <a:buNone/>
                        <a:tabLst/>
                      </a:pPr>
                      <a:r>
                        <a:rPr kumimoji="0" lang="de-DE" altLang="de-DE" sz="16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 </a:t>
                      </a:r>
                      <a:endParaRPr kumimoji="0" lang="de-DE" altLang="de-DE" sz="1600" b="1" i="0" u="none" strike="noStrike" cap="none" normalizeH="0" baseline="0" dirty="0">
                        <a:ln>
                          <a:noFill/>
                        </a:ln>
                        <a:solidFill>
                          <a:schemeClr val="tx1"/>
                        </a:solidFill>
                        <a:effectLst/>
                        <a:latin typeface="Calibri" pitchFamily="34" charset="0"/>
                        <a:ea typeface="Calibri" panose="020F0502020204030204" pitchFamily="34" charset="0"/>
                        <a:cs typeface="Calibri" pitchFamily="34" charset="0"/>
                      </a:endParaRPr>
                    </a:p>
                  </a:txBody>
                  <a:tcPr marL="61087" marR="6108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191084571"/>
                  </a:ext>
                </a:extLst>
              </a:tr>
              <a:tr h="4090988">
                <a:tc>
                  <a:txBody>
                    <a:bodyPr/>
                    <a:lstStyle>
                      <a:lvl1pPr marL="342900" indent="-342900"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342900" marR="0" lvl="0" indent="-342900" algn="l" defTabSz="381000" rtl="0" eaLnBrk="1" fontAlgn="base" latinLnBrk="0" hangingPunct="1">
                        <a:lnSpc>
                          <a:spcPct val="100000"/>
                        </a:lnSpc>
                        <a:spcBef>
                          <a:spcPct val="0"/>
                        </a:spcBef>
                        <a:spcAft>
                          <a:spcPts val="300"/>
                        </a:spcAft>
                        <a:buClrTx/>
                        <a:buSzTx/>
                        <a:buFont typeface="Wingdings" pitchFamily="2" charset="2"/>
                        <a:buNone/>
                        <a:tabLst/>
                      </a:pPr>
                      <a:endParaRPr kumimoji="0" lang="de-DE" altLang="de-DE" sz="8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endParaRPr>
                    </a:p>
                    <a:p>
                      <a:pPr marL="342900" marR="0" lvl="0" indent="-342900" algn="l" defTabSz="381000" rtl="0" eaLnBrk="1" fontAlgn="base" latinLnBrk="0" hangingPunct="1">
                        <a:lnSpc>
                          <a:spcPct val="100000"/>
                        </a:lnSpc>
                        <a:spcBef>
                          <a:spcPct val="0"/>
                        </a:spcBef>
                        <a:spcAft>
                          <a:spcPts val="30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Differenzierung in den Arbeits- und Sozialformen des MU</a:t>
                      </a:r>
                    </a:p>
                    <a:p>
                      <a:pPr marL="342900" marR="0" lvl="0" indent="-342900"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qualitativ-inhaltliche Differenzierung des MU</a:t>
                      </a:r>
                    </a:p>
                    <a:p>
                      <a:pPr marL="342900" marR="0" lvl="0" indent="-342900"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methodisch-didaktische Differenzierung</a:t>
                      </a:r>
                      <a:endParaRPr kumimoji="0" lang="de-DE" altLang="de-DE" sz="1200" b="0" i="0" u="none" strike="noStrike" cap="none" normalizeH="0" baseline="0" dirty="0">
                        <a:ln>
                          <a:noFill/>
                        </a:ln>
                        <a:solidFill>
                          <a:schemeClr val="tx1"/>
                        </a:solidFill>
                        <a:effectLst/>
                        <a:latin typeface="Calibri" pitchFamily="34" charset="0"/>
                        <a:ea typeface="Calibri" panose="020F0502020204030204" pitchFamily="34" charset="0"/>
                        <a:cs typeface="Calibri" pitchFamily="34" charset="0"/>
                      </a:endParaRPr>
                    </a:p>
                  </a:txBody>
                  <a:tcPr marL="61087" marR="6108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0" marR="0" lvl="0" indent="0" algn="l" defTabSz="381000" rtl="0" eaLnBrk="1" fontAlgn="base" latinLnBrk="0" hangingPunct="1">
                        <a:lnSpc>
                          <a:spcPct val="115000"/>
                        </a:lnSpc>
                        <a:spcBef>
                          <a:spcPct val="0"/>
                        </a:spcBef>
                        <a:spcAft>
                          <a:spcPct val="0"/>
                        </a:spcAft>
                        <a:buClrTx/>
                        <a:buSzTx/>
                        <a:buFontTx/>
                        <a:buNone/>
                        <a:tabLst/>
                      </a:pPr>
                      <a:endParaRPr kumimoji="0" lang="de-DE" altLang="de-DE" sz="8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endParaRPr>
                    </a:p>
                    <a:p>
                      <a:pPr marL="0" marR="0" lvl="0" indent="0" algn="l" defTabSz="381000" rtl="0" eaLnBrk="1" fontAlgn="base" latinLnBrk="0" hangingPunct="1">
                        <a:lnSpc>
                          <a:spcPct val="115000"/>
                        </a:lnSpc>
                        <a:spcBef>
                          <a:spcPct val="0"/>
                        </a:spcBef>
                        <a:spcAft>
                          <a:spcPts val="600"/>
                        </a:spcAft>
                        <a:buClrTx/>
                        <a:buSzTx/>
                        <a:buFontTx/>
                        <a:buNone/>
                        <a:tabLst/>
                      </a:pPr>
                      <a:r>
                        <a:rPr kumimoji="0" lang="de-DE" altLang="de-DE" sz="12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Natürliche Differenzierung </a:t>
                      </a: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durch:</a:t>
                      </a:r>
                    </a:p>
                    <a:p>
                      <a:pPr marL="342000" marR="0" lvl="0" indent="-268288"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gleiches Lernangebot</a:t>
                      </a:r>
                    </a:p>
                    <a:p>
                      <a:pPr marL="342000" marR="0" lvl="0" indent="-268288"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Ganzheitlichkeit</a:t>
                      </a:r>
                    </a:p>
                    <a:p>
                      <a:pPr marL="342000" marR="0" lvl="0" indent="-268288"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selbstverantwortete Wahl der Schwierigkeit</a:t>
                      </a:r>
                    </a:p>
                    <a:p>
                      <a:pPr marL="342000" marR="0" lvl="0" indent="-268288"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freie Wahl für Hilfsmittel, Darstellung, Material, Sozialform</a:t>
                      </a:r>
                      <a:endParaRPr kumimoji="0" lang="de-DE" altLang="de-DE" sz="1200" b="0" i="0" u="none" strike="noStrike" cap="none" normalizeH="0" baseline="0" dirty="0">
                        <a:ln>
                          <a:noFill/>
                        </a:ln>
                        <a:solidFill>
                          <a:schemeClr val="tx1"/>
                        </a:solidFill>
                        <a:effectLst/>
                        <a:latin typeface="Calibri" pitchFamily="34" charset="0"/>
                        <a:ea typeface="Calibri" panose="020F0502020204030204" pitchFamily="34" charset="0"/>
                        <a:cs typeface="Calibri" pitchFamily="34" charset="0"/>
                      </a:endParaRPr>
                    </a:p>
                  </a:txBody>
                  <a:tcPr marL="61087" marR="6108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0" marR="0" lvl="0" indent="0" algn="l" defTabSz="381000" rtl="0" eaLnBrk="1" fontAlgn="base" latinLnBrk="0" hangingPunct="1">
                        <a:lnSpc>
                          <a:spcPct val="115000"/>
                        </a:lnSpc>
                        <a:spcBef>
                          <a:spcPts val="300"/>
                        </a:spcBef>
                        <a:spcAft>
                          <a:spcPct val="0"/>
                        </a:spcAft>
                        <a:buClrTx/>
                        <a:buSzTx/>
                        <a:buFontTx/>
                        <a:buNone/>
                        <a:tabLst/>
                      </a:pPr>
                      <a:endParaRPr kumimoji="0" lang="de-DE" altLang="de-DE" sz="8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endParaRPr>
                    </a:p>
                    <a:p>
                      <a:pPr marL="0" marR="0" lvl="0" indent="0" algn="l" defTabSz="381000" rtl="0" eaLnBrk="1" fontAlgn="base" latinLnBrk="0" hangingPunct="1">
                        <a:lnSpc>
                          <a:spcPct val="115000"/>
                        </a:lnSpc>
                        <a:spcBef>
                          <a:spcPts val="300"/>
                        </a:spcBef>
                        <a:spcAft>
                          <a:spcPct val="0"/>
                        </a:spcAft>
                        <a:buClrTx/>
                        <a:buSzTx/>
                        <a:buFontTx/>
                        <a:buNone/>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Differenzierung durch </a:t>
                      </a:r>
                      <a:r>
                        <a:rPr kumimoji="0" lang="de-DE" altLang="de-DE" sz="12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Anforderungs-</a:t>
                      </a:r>
                      <a:r>
                        <a:rPr kumimoji="0" lang="de-DE" altLang="de-DE" sz="1200" b="1" i="0" u="none" strike="noStrike" cap="none" normalizeH="0" baseline="0" dirty="0" err="1">
                          <a:ln>
                            <a:noFill/>
                          </a:ln>
                          <a:solidFill>
                            <a:schemeClr val="tx1"/>
                          </a:solidFill>
                          <a:effectLst/>
                          <a:latin typeface="Calibri" pitchFamily="34" charset="0"/>
                          <a:ea typeface="MS PGothic" panose="020B0600070205080204" pitchFamily="34" charset="-128"/>
                          <a:cs typeface="Calibri" pitchFamily="34" charset="0"/>
                        </a:rPr>
                        <a:t>bereiche</a:t>
                      </a:r>
                      <a:r>
                        <a:rPr kumimoji="0" lang="de-DE" altLang="de-DE" sz="12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a:t>
                      </a:r>
                    </a:p>
                    <a:p>
                      <a:pPr marL="0" marR="0" lvl="0" indent="0" algn="l" defTabSz="381000" rtl="0" eaLnBrk="1" fontAlgn="base" latinLnBrk="0" hangingPunct="1">
                        <a:lnSpc>
                          <a:spcPct val="115000"/>
                        </a:lnSpc>
                        <a:spcBef>
                          <a:spcPts val="600"/>
                        </a:spcBef>
                        <a:spcAft>
                          <a:spcPct val="0"/>
                        </a:spcAft>
                        <a:buClrTx/>
                        <a:buSzTx/>
                        <a:buFont typeface="Verdana" panose="020B0604030504040204" pitchFamily="34" charset="0"/>
                        <a:buNone/>
                        <a:tabLst/>
                      </a:pPr>
                      <a:r>
                        <a:rPr kumimoji="0" lang="de-DE" altLang="de-DE" sz="12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I Reproduzieren</a:t>
                      </a:r>
                    </a:p>
                    <a:p>
                      <a:pPr marL="342000" marR="0" lvl="0" indent="-270000"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Routineaufgaben lösen („sich zu helfen wissen“)</a:t>
                      </a:r>
                    </a:p>
                    <a:p>
                      <a:pPr marL="342000" marR="0" lvl="0" indent="-270000"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Einfache Probleme mit bekannten, auch experimentellen Verfahren lösen.</a:t>
                      </a:r>
                    </a:p>
                    <a:p>
                      <a:pPr marL="0" marR="0" lvl="0" indent="0" algn="l" defTabSz="381000" rtl="0" eaLnBrk="1" fontAlgn="base" latinLnBrk="0" hangingPunct="1">
                        <a:lnSpc>
                          <a:spcPct val="115000"/>
                        </a:lnSpc>
                        <a:spcBef>
                          <a:spcPct val="0"/>
                        </a:spcBef>
                        <a:spcAft>
                          <a:spcPct val="0"/>
                        </a:spcAft>
                        <a:buClrTx/>
                        <a:buSzTx/>
                        <a:buFontTx/>
                        <a:buNone/>
                        <a:tabLst/>
                      </a:pPr>
                      <a:r>
                        <a:rPr kumimoji="0" lang="de-DE" altLang="de-DE" sz="12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II Zusammenhänge herstellen</a:t>
                      </a:r>
                    </a:p>
                    <a:p>
                      <a:pPr marL="342000" marR="0" lvl="0" indent="-270000"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Probleme bearbeiten, deren Lösung die Anwendung von heuristischen Hilfsmitteln, Strategien und Prinzipien erfordert.</a:t>
                      </a:r>
                    </a:p>
                    <a:p>
                      <a:pPr marL="342000" marR="0" lvl="0" indent="-270000"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Probleme selbst formulieren</a:t>
                      </a:r>
                    </a:p>
                    <a:p>
                      <a:pPr marL="342000" marR="0" lvl="0" indent="-270000"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Die Plausibilität von Ergebnissen überprüfen.</a:t>
                      </a:r>
                    </a:p>
                    <a:p>
                      <a:pPr marL="0" marR="0" lvl="0" indent="0" algn="l" defTabSz="381000" rtl="0" eaLnBrk="1" fontAlgn="base" latinLnBrk="0" hangingPunct="1">
                        <a:lnSpc>
                          <a:spcPct val="115000"/>
                        </a:lnSpc>
                        <a:spcBef>
                          <a:spcPct val="0"/>
                        </a:spcBef>
                        <a:spcAft>
                          <a:spcPct val="0"/>
                        </a:spcAft>
                        <a:buClrTx/>
                        <a:buSzTx/>
                        <a:buFontTx/>
                        <a:buNone/>
                        <a:tabLst/>
                      </a:pPr>
                      <a:r>
                        <a:rPr kumimoji="0" lang="de-DE" altLang="de-DE" sz="1200" b="1"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III Verallgemeinern und Reflektieren</a:t>
                      </a:r>
                    </a:p>
                    <a:p>
                      <a:pPr marL="342000" marR="0" lvl="0" indent="-270000"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anspruchsvolle Probleme bearbeiten</a:t>
                      </a:r>
                    </a:p>
                    <a:p>
                      <a:pPr marL="342000" marR="0" lvl="0" indent="-270000" algn="l" defTabSz="381000" rtl="0" eaLnBrk="1" fontAlgn="base" latinLnBrk="0" hangingPunct="1">
                        <a:lnSpc>
                          <a:spcPct val="115000"/>
                        </a:lnSpc>
                        <a:spcBef>
                          <a:spcPct val="0"/>
                        </a:spcBef>
                        <a:spcAft>
                          <a:spcPct val="0"/>
                        </a:spcAft>
                        <a:buClr>
                          <a:srgbClr val="327A86"/>
                        </a:buClr>
                        <a:buSzTx/>
                        <a:buFont typeface="Wingdings" pitchFamily="2" charset="2"/>
                        <a:buChar char="§"/>
                        <a:tabLst/>
                      </a:pPr>
                      <a:r>
                        <a:rPr kumimoji="0" lang="de-DE" altLang="de-DE" sz="1200" b="0" i="0" u="none" strike="noStrike" cap="none" normalizeH="0" baseline="0" dirty="0">
                          <a:ln>
                            <a:noFill/>
                          </a:ln>
                          <a:solidFill>
                            <a:schemeClr val="tx1"/>
                          </a:solidFill>
                          <a:effectLst/>
                          <a:latin typeface="Calibri" pitchFamily="34" charset="0"/>
                          <a:ea typeface="MS PGothic" panose="020B0600070205080204" pitchFamily="34" charset="-128"/>
                          <a:cs typeface="Calibri" pitchFamily="34" charset="0"/>
                        </a:rPr>
                        <a:t>Das Finden von Lösungsideen und die Lösungswege reflektieren.</a:t>
                      </a:r>
                      <a:endParaRPr kumimoji="0" lang="de-DE" altLang="de-DE" sz="1200" b="0" i="0" u="none" strike="noStrike" cap="none" normalizeH="0" baseline="0" dirty="0">
                        <a:ln>
                          <a:noFill/>
                        </a:ln>
                        <a:solidFill>
                          <a:schemeClr val="tx1"/>
                        </a:solidFill>
                        <a:effectLst/>
                        <a:latin typeface="Calibri" pitchFamily="34" charset="0"/>
                        <a:ea typeface="Calibri" panose="020F0502020204030204" pitchFamily="34" charset="0"/>
                        <a:cs typeface="Calibri" pitchFamily="34" charset="0"/>
                      </a:endParaRPr>
                    </a:p>
                  </a:txBody>
                  <a:tcPr marL="61087" marR="61087"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625926427"/>
                  </a:ext>
                </a:extLst>
              </a:tr>
            </a:tbl>
          </a:graphicData>
        </a:graphic>
      </p:graphicFrame>
      <p:sp>
        <p:nvSpPr>
          <p:cNvPr id="3" name="Title 2"/>
          <p:cNvSpPr>
            <a:spLocks noGrp="1"/>
          </p:cNvSpPr>
          <p:nvPr>
            <p:ph type="title"/>
          </p:nvPr>
        </p:nvSpPr>
        <p:spPr/>
        <p:txBody>
          <a:bodyPr>
            <a:normAutofit fontScale="90000"/>
          </a:bodyPr>
          <a:lstStyle/>
          <a:p>
            <a:pPr lvl="1"/>
            <a:r>
              <a:rPr lang="de-DE" altLang="de-DE" sz="2400" b="1" dirty="0">
                <a:solidFill>
                  <a:srgbClr val="327A86"/>
                </a:solidFill>
                <a:latin typeface="Calibri" pitchFamily="34" charset="0"/>
                <a:cs typeface="Calibri" pitchFamily="34" charset="0"/>
              </a:rPr>
              <a:t>Zum Differenzieren beim Lösen von Sachaufgaben aus didaktischer Sicht</a:t>
            </a:r>
            <a:endParaRPr lang="de-DE" sz="2400" dirty="0">
              <a:solidFill>
                <a:srgbClr val="327A86"/>
              </a:solidFill>
              <a:latin typeface="Calibri" pitchFamily="34" charset="0"/>
              <a:cs typeface="Calibri"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hteck 1"/>
          <p:cNvSpPr>
            <a:spLocks noChangeArrowheads="1"/>
          </p:cNvSpPr>
          <p:nvPr/>
        </p:nvSpPr>
        <p:spPr bwMode="auto">
          <a:xfrm>
            <a:off x="395536" y="1700808"/>
            <a:ext cx="8424936" cy="3708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6667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 typeface="Verdana" panose="020B0604030504040204" pitchFamily="34" charset="0"/>
              <a:buAutoNum type="arabicPeriod"/>
            </a:pPr>
            <a:r>
              <a:rPr lang="de-DE" altLang="de-DE" sz="1800" b="1" dirty="0">
                <a:solidFill>
                  <a:schemeClr val="tx1"/>
                </a:solidFill>
                <a:latin typeface="Calibri" pitchFamily="34" charset="0"/>
                <a:cs typeface="Calibri" pitchFamily="34" charset="0"/>
              </a:rPr>
              <a:t>Veränderung des „Zahlenmaterials“ </a:t>
            </a:r>
          </a:p>
          <a:p>
            <a:pPr lvl="1" eaLnBrk="1" hangingPunct="1">
              <a:spcBef>
                <a:spcPts val="300"/>
              </a:spcBef>
              <a:buNone/>
            </a:pPr>
            <a:r>
              <a:rPr lang="de-DE" altLang="de-DE" sz="1800" dirty="0">
                <a:solidFill>
                  <a:schemeClr val="tx1"/>
                </a:solidFill>
                <a:latin typeface="Calibri" pitchFamily="34" charset="0"/>
                <a:cs typeface="Calibri" pitchFamily="34" charset="0"/>
              </a:rPr>
              <a:t>Stärkere Durchdringung der Aufgabenstruktur: größere Herausforderung</a:t>
            </a:r>
          </a:p>
          <a:p>
            <a:pPr eaLnBrk="1" hangingPunct="1">
              <a:spcBef>
                <a:spcPct val="50000"/>
              </a:spcBef>
              <a:buFont typeface="Verdana" panose="020B0604030504040204" pitchFamily="34" charset="0"/>
              <a:buAutoNum type="arabicPeriod"/>
            </a:pPr>
            <a:r>
              <a:rPr lang="de-DE" altLang="de-DE" sz="1800" b="1" dirty="0">
                <a:solidFill>
                  <a:schemeClr val="tx1"/>
                </a:solidFill>
                <a:latin typeface="Calibri" pitchFamily="34" charset="0"/>
                <a:cs typeface="Calibri" pitchFamily="34" charset="0"/>
              </a:rPr>
              <a:t>Was wäre, wenn...? </a:t>
            </a:r>
            <a:r>
              <a:rPr lang="de-DE" altLang="de-DE" sz="1800" dirty="0">
                <a:solidFill>
                  <a:schemeClr val="tx1"/>
                </a:solidFill>
                <a:latin typeface="Calibri" pitchFamily="34" charset="0"/>
                <a:cs typeface="Calibri" pitchFamily="34" charset="0"/>
              </a:rPr>
              <a:t> </a:t>
            </a:r>
          </a:p>
          <a:p>
            <a:pPr lvl="1" eaLnBrk="1" hangingPunct="1">
              <a:spcBef>
                <a:spcPts val="300"/>
              </a:spcBef>
              <a:buNone/>
            </a:pPr>
            <a:r>
              <a:rPr lang="de-DE" altLang="de-DE" sz="1800" dirty="0">
                <a:solidFill>
                  <a:schemeClr val="tx1"/>
                </a:solidFill>
                <a:latin typeface="Calibri" pitchFamily="34" charset="0"/>
                <a:cs typeface="Calibri" pitchFamily="34" charset="0"/>
              </a:rPr>
              <a:t>Vertiefung des Modellierungsprozesses in einem Kontext</a:t>
            </a:r>
          </a:p>
          <a:p>
            <a:pPr eaLnBrk="1" hangingPunct="1">
              <a:spcBef>
                <a:spcPct val="50000"/>
              </a:spcBef>
              <a:buFont typeface="Verdana" panose="020B0604030504040204" pitchFamily="34" charset="0"/>
              <a:buAutoNum type="arabicPeriod"/>
            </a:pPr>
            <a:r>
              <a:rPr lang="de-DE" altLang="de-DE" sz="1800" b="1" dirty="0">
                <a:solidFill>
                  <a:schemeClr val="tx1"/>
                </a:solidFill>
                <a:latin typeface="Calibri" pitchFamily="34" charset="0"/>
                <a:cs typeface="Calibri" pitchFamily="34" charset="0"/>
              </a:rPr>
              <a:t>Variation der Kontexte </a:t>
            </a:r>
          </a:p>
          <a:p>
            <a:pPr lvl="1" eaLnBrk="1" hangingPunct="1">
              <a:spcBef>
                <a:spcPts val="300"/>
              </a:spcBef>
              <a:buNone/>
            </a:pPr>
            <a:r>
              <a:rPr lang="de-DE" altLang="de-DE" sz="1800" dirty="0">
                <a:solidFill>
                  <a:schemeClr val="tx1"/>
                </a:solidFill>
                <a:latin typeface="Calibri" pitchFamily="34" charset="0"/>
                <a:cs typeface="Calibri" pitchFamily="34" charset="0"/>
              </a:rPr>
              <a:t>Standortbezug; Vertiefung erworbener Techniken und Arbeitsweisen; Aktualisierung</a:t>
            </a:r>
          </a:p>
          <a:p>
            <a:pPr eaLnBrk="1" hangingPunct="1">
              <a:spcBef>
                <a:spcPct val="50000"/>
              </a:spcBef>
              <a:buFont typeface="Verdana" panose="020B0604030504040204" pitchFamily="34" charset="0"/>
              <a:buAutoNum type="arabicPeriod"/>
            </a:pPr>
            <a:r>
              <a:rPr lang="de-DE" altLang="de-DE" sz="1800" b="1" dirty="0">
                <a:solidFill>
                  <a:schemeClr val="tx1"/>
                </a:solidFill>
                <a:latin typeface="Calibri" pitchFamily="34" charset="0"/>
                <a:cs typeface="Calibri" pitchFamily="34" charset="0"/>
              </a:rPr>
              <a:t>Veränderung zu einem „Sachrechenproblem“ </a:t>
            </a:r>
          </a:p>
          <a:p>
            <a:pPr lvl="1" eaLnBrk="1" hangingPunct="1">
              <a:spcBef>
                <a:spcPts val="300"/>
              </a:spcBef>
              <a:buNone/>
            </a:pPr>
            <a:r>
              <a:rPr lang="de-DE" altLang="de-DE" sz="1800" dirty="0">
                <a:solidFill>
                  <a:schemeClr val="tx1"/>
                </a:solidFill>
                <a:latin typeface="Calibri" pitchFamily="34" charset="0"/>
                <a:cs typeface="Calibri" pitchFamily="34" charset="0"/>
              </a:rPr>
              <a:t>Schulung der Problemlösefähigkeit</a:t>
            </a:r>
          </a:p>
          <a:p>
            <a:pPr eaLnBrk="1" hangingPunct="1">
              <a:spcBef>
                <a:spcPct val="50000"/>
              </a:spcBef>
              <a:buFont typeface="Verdana" panose="020B0604030504040204" pitchFamily="34" charset="0"/>
              <a:buAutoNum type="arabicPeriod"/>
            </a:pPr>
            <a:r>
              <a:rPr lang="de-DE" altLang="de-DE" sz="1800" b="1" dirty="0">
                <a:solidFill>
                  <a:schemeClr val="tx1"/>
                </a:solidFill>
                <a:latin typeface="Calibri" pitchFamily="34" charset="0"/>
                <a:cs typeface="Calibri" pitchFamily="34" charset="0"/>
              </a:rPr>
              <a:t>Von geschlossenen zu offenen Aufgabenstellungen</a:t>
            </a:r>
          </a:p>
          <a:p>
            <a:pPr lvl="1" eaLnBrk="1" hangingPunct="1">
              <a:spcBef>
                <a:spcPts val="300"/>
              </a:spcBef>
              <a:buNone/>
            </a:pPr>
            <a:r>
              <a:rPr lang="de-DE" altLang="de-DE" sz="1800" dirty="0">
                <a:solidFill>
                  <a:schemeClr val="tx1"/>
                </a:solidFill>
                <a:latin typeface="Calibri" pitchFamily="34" charset="0"/>
                <a:cs typeface="Calibri" pitchFamily="34" charset="0"/>
              </a:rPr>
              <a:t>Gewährung von Freiräumen für Lösungswege, Lösungen, Darstellungen</a:t>
            </a:r>
          </a:p>
        </p:txBody>
      </p:sp>
      <p:sp>
        <p:nvSpPr>
          <p:cNvPr id="2" name="Title 1"/>
          <p:cNvSpPr>
            <a:spLocks noGrp="1"/>
          </p:cNvSpPr>
          <p:nvPr>
            <p:ph type="title"/>
          </p:nvPr>
        </p:nvSpPr>
        <p:spPr>
          <a:xfrm>
            <a:off x="323528" y="417859"/>
            <a:ext cx="9036496" cy="490861"/>
          </a:xfrm>
        </p:spPr>
        <p:txBody>
          <a:bodyPr>
            <a:normAutofit/>
          </a:bodyPr>
          <a:lstStyle/>
          <a:p>
            <a:r>
              <a:rPr lang="de-DE" altLang="de-DE" dirty="0"/>
              <a:t>Aufgabenvariationen für Differenzierung nutzen</a:t>
            </a:r>
            <a:endParaRPr lang="de-DE"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324544" y="1340768"/>
            <a:ext cx="8856984" cy="2520280"/>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Titel 1"/>
          <p:cNvSpPr>
            <a:spLocks noGrp="1"/>
          </p:cNvSpPr>
          <p:nvPr>
            <p:ph type="title"/>
          </p:nvPr>
        </p:nvSpPr>
        <p:spPr>
          <a:xfrm>
            <a:off x="323528" y="404664"/>
            <a:ext cx="9036496" cy="490861"/>
          </a:xfrm>
        </p:spPr>
        <p:txBody>
          <a:bodyPr>
            <a:normAutofit/>
          </a:bodyPr>
          <a:lstStyle/>
          <a:p>
            <a:r>
              <a:rPr lang="de-DE" dirty="0"/>
              <a:t>Auftrag</a:t>
            </a:r>
          </a:p>
        </p:txBody>
      </p:sp>
      <p:sp>
        <p:nvSpPr>
          <p:cNvPr id="3" name="Textfeld 2"/>
          <p:cNvSpPr txBox="1"/>
          <p:nvPr/>
        </p:nvSpPr>
        <p:spPr>
          <a:xfrm>
            <a:off x="971600" y="1412776"/>
            <a:ext cx="7848872" cy="2554545"/>
          </a:xfrm>
          <a:prstGeom prst="rect">
            <a:avLst/>
          </a:prstGeom>
          <a:noFill/>
        </p:spPr>
        <p:txBody>
          <a:bodyPr wrap="square" rtlCol="0">
            <a:spAutoFit/>
          </a:bodyPr>
          <a:lstStyle/>
          <a:p>
            <a:r>
              <a:rPr lang="de-DE" sz="2000" dirty="0">
                <a:latin typeface="Calibri" panose="020F0502020204030204" pitchFamily="34" charset="0"/>
              </a:rPr>
              <a:t>Nutzen Sie Ihre Problemaufgabe von Rasch (2003) aus dem letzten Auftrag.</a:t>
            </a:r>
          </a:p>
          <a:p>
            <a:endParaRPr lang="de-DE" sz="2000" dirty="0">
              <a:latin typeface="Calibri" panose="020F0502020204030204" pitchFamily="34" charset="0"/>
            </a:endParaRPr>
          </a:p>
          <a:p>
            <a:r>
              <a:rPr lang="de-DE" sz="2000" dirty="0">
                <a:latin typeface="Calibri" panose="020F0502020204030204" pitchFamily="34" charset="0"/>
              </a:rPr>
              <a:t>Verändern Sie diese entsprechend der hier angegebenen Kriterien.</a:t>
            </a:r>
          </a:p>
          <a:p>
            <a:endParaRPr lang="de-DE" sz="2000" dirty="0">
              <a:latin typeface="Calibri" panose="020F0502020204030204" pitchFamily="34" charset="0"/>
            </a:endParaRPr>
          </a:p>
          <a:p>
            <a:r>
              <a:rPr lang="de-DE" sz="2000" dirty="0">
                <a:latin typeface="Calibri" panose="020F0502020204030204" pitchFamily="34" charset="0"/>
              </a:rPr>
              <a:t>Tauschen Sie sich dazu mit einem Partner/am Tisch aus.</a:t>
            </a:r>
          </a:p>
          <a:p>
            <a:endParaRPr lang="de-DE" sz="2000" dirty="0">
              <a:latin typeface="Calibri" panose="020F0502020204030204" pitchFamily="34" charset="0"/>
            </a:endParaRPr>
          </a:p>
          <a:p>
            <a:endParaRPr lang="de-DE" sz="2000" dirty="0">
              <a:latin typeface="Calibri" panose="020F0502020204030204" pitchFamily="34" charset="0"/>
            </a:endParaRPr>
          </a:p>
        </p:txBody>
      </p:sp>
    </p:spTree>
    <p:extLst>
      <p:ext uri="{BB962C8B-B14F-4D97-AF65-F5344CB8AC3E}">
        <p14:creationId xmlns:p14="http://schemas.microsoft.com/office/powerpoint/2010/main" val="17124173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extfeld 1"/>
          <p:cNvSpPr txBox="1">
            <a:spLocks noChangeArrowheads="1"/>
          </p:cNvSpPr>
          <p:nvPr/>
        </p:nvSpPr>
        <p:spPr bwMode="auto">
          <a:xfrm>
            <a:off x="683568" y="1772816"/>
            <a:ext cx="7561584" cy="5201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de-DE" altLang="de-DE" b="1" dirty="0">
                <a:latin typeface="Calibri" pitchFamily="34" charset="0"/>
                <a:cs typeface="Calibri" pitchFamily="34" charset="0"/>
              </a:rPr>
              <a:t>Wann können wir von Sachrechenkompetenz sprechen?  </a:t>
            </a:r>
          </a:p>
          <a:p>
            <a:endParaRPr lang="de-DE" altLang="de-DE" sz="2000" dirty="0">
              <a:latin typeface="Calibri" pitchFamily="34" charset="0"/>
              <a:cs typeface="Calibri" pitchFamily="34" charset="0"/>
            </a:endParaRPr>
          </a:p>
          <a:p>
            <a:pPr algn="just"/>
            <a:r>
              <a:rPr lang="de-DE" altLang="de-DE" sz="2000" dirty="0">
                <a:latin typeface="Calibri" pitchFamily="34" charset="0"/>
                <a:cs typeface="Calibri" pitchFamily="34" charset="0"/>
              </a:rPr>
              <a:t>…, wenn das Kind Sachaufgaben unter Nutzung hilfreicher</a:t>
            </a:r>
          </a:p>
          <a:p>
            <a:pPr algn="just"/>
            <a:r>
              <a:rPr lang="de-DE" altLang="de-DE" sz="2000" dirty="0">
                <a:latin typeface="Calibri" pitchFamily="34" charset="0"/>
                <a:cs typeface="Calibri" pitchFamily="34" charset="0"/>
              </a:rPr>
              <a:t>     Methoden und entsprechender Bearbeitungshilfen </a:t>
            </a:r>
          </a:p>
          <a:p>
            <a:pPr algn="just"/>
            <a:r>
              <a:rPr lang="de-DE" altLang="de-DE" sz="2000" dirty="0">
                <a:latin typeface="Calibri" pitchFamily="34" charset="0"/>
                <a:cs typeface="Calibri" pitchFamily="34" charset="0"/>
              </a:rPr>
              <a:t>     zielgerichtet bearbeitet und löst. </a:t>
            </a:r>
          </a:p>
          <a:p>
            <a:pPr algn="r"/>
            <a:r>
              <a:rPr lang="de-DE" altLang="de-DE" sz="1200" dirty="0">
                <a:latin typeface="Calibri" pitchFamily="34" charset="0"/>
                <a:cs typeface="Calibri" pitchFamily="34" charset="0"/>
              </a:rPr>
              <a:t>(nach Bongartz u. </a:t>
            </a:r>
            <a:r>
              <a:rPr lang="de-DE" altLang="de-DE" sz="1200" dirty="0" err="1">
                <a:latin typeface="Calibri" pitchFamily="34" charset="0"/>
                <a:cs typeface="Calibri" pitchFamily="34" charset="0"/>
              </a:rPr>
              <a:t>Verboom</a:t>
            </a:r>
            <a:r>
              <a:rPr lang="de-DE" altLang="de-DE" sz="1200" dirty="0">
                <a:latin typeface="Calibri" pitchFamily="34" charset="0"/>
                <a:cs typeface="Calibri" pitchFamily="34" charset="0"/>
              </a:rPr>
              <a:t>, 2007)</a:t>
            </a:r>
          </a:p>
          <a:p>
            <a:endParaRPr lang="de-DE" altLang="de-DE" sz="2000" b="1" dirty="0">
              <a:latin typeface="Calibri" pitchFamily="34" charset="0"/>
              <a:cs typeface="Calibri" pitchFamily="34" charset="0"/>
            </a:endParaRPr>
          </a:p>
          <a:p>
            <a:r>
              <a:rPr lang="de-DE" altLang="de-DE" b="1" dirty="0">
                <a:latin typeface="Calibri" pitchFamily="34" charset="0"/>
                <a:cs typeface="Calibri" pitchFamily="34" charset="0"/>
              </a:rPr>
              <a:t>Ein Kriterium für guten Sachrechenunterricht</a:t>
            </a:r>
          </a:p>
          <a:p>
            <a:endParaRPr lang="de-DE" altLang="de-DE" sz="2000" dirty="0">
              <a:latin typeface="Calibri" pitchFamily="34" charset="0"/>
              <a:cs typeface="Calibri" pitchFamily="34" charset="0"/>
            </a:endParaRPr>
          </a:p>
          <a:p>
            <a:pPr algn="just"/>
            <a:r>
              <a:rPr lang="de-DE" altLang="de-DE" sz="2000" dirty="0">
                <a:latin typeface="Calibri" pitchFamily="34" charset="0"/>
                <a:cs typeface="Calibri" pitchFamily="34" charset="0"/>
              </a:rPr>
              <a:t>…, wenn nicht einfach nur Musterlösungen oder </a:t>
            </a:r>
          </a:p>
          <a:p>
            <a:pPr algn="just"/>
            <a:r>
              <a:rPr lang="de-DE" altLang="de-DE" sz="2000" dirty="0">
                <a:latin typeface="Calibri" pitchFamily="34" charset="0"/>
                <a:cs typeface="Calibri" pitchFamily="34" charset="0"/>
              </a:rPr>
              <a:t>     Schrittfolgen erlernt, sondern beharrliches Üben im </a:t>
            </a:r>
          </a:p>
          <a:p>
            <a:pPr algn="just"/>
            <a:r>
              <a:rPr lang="de-DE" altLang="de-DE" sz="2000" dirty="0">
                <a:latin typeface="Calibri" pitchFamily="34" charset="0"/>
                <a:cs typeface="Calibri" pitchFamily="34" charset="0"/>
              </a:rPr>
              <a:t>     Problemlösen und Reflektieren über Lösungswege erfolgt.</a:t>
            </a:r>
          </a:p>
          <a:p>
            <a:pPr algn="r"/>
            <a:r>
              <a:rPr lang="de-DE" altLang="de-DE" sz="1200" dirty="0">
                <a:latin typeface="Calibri" pitchFamily="34" charset="0"/>
                <a:cs typeface="Calibri" pitchFamily="34" charset="0"/>
              </a:rPr>
              <a:t>(nach Schipper, 2009)</a:t>
            </a:r>
          </a:p>
          <a:p>
            <a:endParaRPr lang="de-DE" altLang="de-DE" sz="2000" dirty="0">
              <a:latin typeface="Calibri" pitchFamily="34" charset="0"/>
              <a:cs typeface="Calibri" pitchFamily="34" charset="0"/>
            </a:endParaRPr>
          </a:p>
          <a:p>
            <a:endParaRPr lang="de-DE" altLang="de-DE" dirty="0"/>
          </a:p>
          <a:p>
            <a:endParaRPr lang="de-DE" altLang="de-DE" dirty="0"/>
          </a:p>
        </p:txBody>
      </p:sp>
      <p:sp>
        <p:nvSpPr>
          <p:cNvPr id="2" name="Title 1"/>
          <p:cNvSpPr>
            <a:spLocks noGrp="1"/>
          </p:cNvSpPr>
          <p:nvPr>
            <p:ph type="title"/>
          </p:nvPr>
        </p:nvSpPr>
        <p:spPr>
          <a:xfrm>
            <a:off x="251520" y="548680"/>
            <a:ext cx="9036496" cy="490861"/>
          </a:xfrm>
        </p:spPr>
        <p:txBody>
          <a:bodyPr>
            <a:normAutofit/>
          </a:bodyPr>
          <a:lstStyle/>
          <a:p>
            <a:r>
              <a:rPr lang="de-DE" dirty="0"/>
              <a:t>Zusammenfassung</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396552" y="3789040"/>
            <a:ext cx="7128792"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395536" y="1340768"/>
            <a:ext cx="8424936" cy="2592288"/>
          </a:xfrm>
        </p:spPr>
        <p:txBody>
          <a:bodyPr/>
          <a:lstStyle/>
          <a:p>
            <a:pPr marL="514350" indent="-514350">
              <a:buClr>
                <a:srgbClr val="327A86"/>
              </a:buClr>
              <a:buAutoNum type="arabicPeriod"/>
            </a:pPr>
            <a:r>
              <a:rPr lang="de-DE" dirty="0"/>
              <a:t>Reflexion und Austausch zur Praxisphase 3</a:t>
            </a:r>
          </a:p>
          <a:p>
            <a:pPr marL="514350" indent="-514350">
              <a:buClr>
                <a:srgbClr val="327A86"/>
              </a:buClr>
              <a:buAutoNum type="arabicPeriod"/>
            </a:pPr>
            <a:r>
              <a:rPr lang="de-DE" altLang="x-none" dirty="0">
                <a:latin typeface="Calibri" pitchFamily="34" charset="0"/>
                <a:cs typeface="Calibri" pitchFamily="34" charset="0"/>
              </a:rPr>
              <a:t>Texterschließungshilfen</a:t>
            </a:r>
            <a:endParaRPr lang="de-DE" dirty="0"/>
          </a:p>
          <a:p>
            <a:pPr marL="514350" indent="-514350">
              <a:buClr>
                <a:srgbClr val="327A86"/>
              </a:buClr>
              <a:buAutoNum type="arabicPeriod"/>
            </a:pPr>
            <a:r>
              <a:rPr lang="de-DE" altLang="de-DE" dirty="0"/>
              <a:t>Grafische Bearbeitungshilfen</a:t>
            </a:r>
          </a:p>
          <a:p>
            <a:pPr marL="514350" indent="-514350">
              <a:buClr>
                <a:srgbClr val="327A86"/>
              </a:buClr>
              <a:buAutoNum type="arabicPeriod"/>
            </a:pPr>
            <a:r>
              <a:rPr lang="de-DE" dirty="0"/>
              <a:t>Differenzierung</a:t>
            </a:r>
          </a:p>
          <a:p>
            <a:pPr marL="514350" indent="-514350">
              <a:buClr>
                <a:srgbClr val="327A86"/>
              </a:buClr>
              <a:buAutoNum type="arabicPeriod"/>
            </a:pPr>
            <a:r>
              <a:rPr lang="de-DE" dirty="0">
                <a:solidFill>
                  <a:srgbClr val="327A86"/>
                </a:solidFill>
              </a:rPr>
              <a:t>Rückblick und Feedback</a:t>
            </a:r>
          </a:p>
          <a:p>
            <a:pPr marL="514350" indent="-514350">
              <a:buClr>
                <a:srgbClr val="327A86"/>
              </a:buClr>
              <a:buAutoNum type="arabicPeriod"/>
            </a:pPr>
            <a:endParaRPr lang="de-DE" dirty="0"/>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500" dirty="0"/>
              <a:t>Überblick über alle vier Bausteine im Modul</a:t>
            </a:r>
          </a:p>
        </p:txBody>
      </p:sp>
      <p:graphicFrame>
        <p:nvGraphicFramePr>
          <p:cNvPr id="12" name="Tabelle 11"/>
          <p:cNvGraphicFramePr>
            <a:graphicFrameLocks noGrp="1"/>
          </p:cNvGraphicFramePr>
          <p:nvPr>
            <p:extLst>
              <p:ext uri="{D42A27DB-BD31-4B8C-83A1-F6EECF244321}">
                <p14:modId xmlns:p14="http://schemas.microsoft.com/office/powerpoint/2010/main" val="2910635024"/>
              </p:ext>
            </p:extLst>
          </p:nvPr>
        </p:nvGraphicFramePr>
        <p:xfrm>
          <a:off x="2195736" y="1052736"/>
          <a:ext cx="6552728" cy="5544616"/>
        </p:xfrm>
        <a:graphic>
          <a:graphicData uri="http://schemas.openxmlformats.org/drawingml/2006/table">
            <a:tbl>
              <a:tblPr/>
              <a:tblGrid>
                <a:gridCol w="772919">
                  <a:extLst>
                    <a:ext uri="{9D8B030D-6E8A-4147-A177-3AD203B41FA5}">
                      <a16:colId xmlns:a16="http://schemas.microsoft.com/office/drawing/2014/main" val="20000"/>
                    </a:ext>
                  </a:extLst>
                </a:gridCol>
                <a:gridCol w="5779809">
                  <a:extLst>
                    <a:ext uri="{9D8B030D-6E8A-4147-A177-3AD203B41FA5}">
                      <a16:colId xmlns:a16="http://schemas.microsoft.com/office/drawing/2014/main" val="20001"/>
                    </a:ext>
                  </a:extLst>
                </a:gridCol>
              </a:tblGrid>
              <a:tr h="240684">
                <a:tc>
                  <a:txBody>
                    <a:bodyPr/>
                    <a:lstStyle/>
                    <a:p>
                      <a:pPr>
                        <a:lnSpc>
                          <a:spcPts val="1200"/>
                        </a:lnSpc>
                        <a:spcAft>
                          <a:spcPts val="0"/>
                        </a:spcAft>
                      </a:pPr>
                      <a:endParaRPr lang="de-DE" sz="900" b="1" dirty="0">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endParaRPr lang="de-DE" sz="900" b="1" dirty="0">
                        <a:latin typeface="Calibri"/>
                        <a:ea typeface="Times New Roman"/>
                        <a:cs typeface="Times New Roman"/>
                      </a:endParaRPr>
                    </a:p>
                  </a:txBody>
                  <a:tcPr marL="130688" marR="130688" marT="0" marB="0">
                    <a:lnL>
                      <a:noFill/>
                    </a:lnL>
                    <a:lnR>
                      <a:noFill/>
                    </a:lnR>
                    <a:lnT>
                      <a:noFill/>
                    </a:lnT>
                    <a:lnB>
                      <a:noFill/>
                    </a:lnB>
                  </a:tcPr>
                </a:tc>
                <a:extLst>
                  <a:ext uri="{0D108BD9-81ED-4DB2-BD59-A6C34878D82A}">
                    <a16:rowId xmlns:a16="http://schemas.microsoft.com/office/drawing/2014/main" val="10000"/>
                  </a:ext>
                </a:extLst>
              </a:tr>
              <a:tr h="358267">
                <a:tc>
                  <a:txBody>
                    <a:bodyPr/>
                    <a:lstStyle/>
                    <a:p>
                      <a:pPr algn="ctr">
                        <a:lnSpc>
                          <a:spcPts val="1200"/>
                        </a:lnSpc>
                        <a:spcAft>
                          <a:spcPts val="0"/>
                        </a:spcAft>
                      </a:pPr>
                      <a:endParaRPr lang="de-DE" sz="400" b="1">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1 | Ziele und Funktionen des Sachrechnens</a:t>
                      </a:r>
                    </a:p>
                  </a:txBody>
                  <a:tcPr marL="130688" marR="130688" marT="0" marB="0">
                    <a:lnL>
                      <a:noFill/>
                    </a:lnL>
                    <a:lnR>
                      <a:noFill/>
                    </a:lnR>
                    <a:lnT>
                      <a:noFill/>
                    </a:lnT>
                    <a:lnB>
                      <a:noFill/>
                    </a:lnB>
                  </a:tcPr>
                </a:tc>
                <a:extLst>
                  <a:ext uri="{0D108BD9-81ED-4DB2-BD59-A6C34878D82A}">
                    <a16:rowId xmlns:a16="http://schemas.microsoft.com/office/drawing/2014/main" val="10001"/>
                  </a:ext>
                </a:extLst>
              </a:tr>
              <a:tr h="1026775">
                <a:tc>
                  <a:txBody>
                    <a:bodyPr/>
                    <a:lstStyle/>
                    <a:p>
                      <a:pPr algn="ctr">
                        <a:lnSpc>
                          <a:spcPts val="1200"/>
                        </a:lnSpc>
                        <a:spcAft>
                          <a:spcPts val="0"/>
                        </a:spcAft>
                      </a:pPr>
                      <a:endParaRPr lang="de-DE" sz="2000" b="0">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gn="l">
                        <a:lnSpc>
                          <a:spcPts val="1200"/>
                        </a:lnSpc>
                        <a:spcAft>
                          <a:spcPts val="0"/>
                        </a:spcAft>
                      </a:pPr>
                      <a:r>
                        <a:rPr lang="de-DE" sz="1400" b="1" dirty="0">
                          <a:latin typeface="Calibri"/>
                          <a:ea typeface="Times New Roman"/>
                          <a:cs typeface="Times New Roman"/>
                        </a:rPr>
                        <a:t>Distanzphase</a:t>
                      </a:r>
                    </a:p>
                    <a:p>
                      <a:pPr marL="144145" indent="-144145" algn="l">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a:t>
                      </a:r>
                    </a:p>
                    <a:p>
                      <a:pPr marL="144145" indent="-144145" algn="l">
                        <a:lnSpc>
                          <a:spcPts val="1200"/>
                        </a:lnSpc>
                        <a:spcAft>
                          <a:spcPts val="0"/>
                        </a:spcAft>
                      </a:pPr>
                      <a:r>
                        <a:rPr lang="de-DE" sz="1200" dirty="0">
                          <a:solidFill>
                            <a:srgbClr val="000000"/>
                          </a:solidFill>
                          <a:latin typeface="Calibri"/>
                          <a:ea typeface="Times New Roman"/>
                          <a:cs typeface="Times New Roman"/>
                        </a:rPr>
                        <a:t>fachliche Vertiefung </a:t>
                      </a:r>
                    </a:p>
                    <a:p>
                      <a:pPr marL="144145" indent="-144145" algn="l">
                        <a:lnSpc>
                          <a:spcPts val="1200"/>
                        </a:lnSpc>
                        <a:spcAft>
                          <a:spcPts val="0"/>
                        </a:spcAft>
                      </a:pPr>
                      <a:r>
                        <a:rPr lang="de-DE" sz="1200" dirty="0">
                          <a:solidFill>
                            <a:srgbClr val="000000"/>
                          </a:solidFill>
                          <a:latin typeface="Calibri"/>
                          <a:ea typeface="Times New Roman"/>
                          <a:cs typeface="Times New Roman"/>
                        </a:rPr>
                        <a:t>Unterrichtserprobung (auch kollegiale Hospitation): Dokumentation in einem</a:t>
                      </a:r>
                    </a:p>
                    <a:p>
                      <a:pPr marL="144145" indent="-144145" algn="l">
                        <a:lnSpc>
                          <a:spcPts val="1200"/>
                        </a:lnSpc>
                        <a:spcAft>
                          <a:spcPts val="0"/>
                        </a:spcAft>
                      </a:pPr>
                      <a:r>
                        <a:rPr lang="de-DE" sz="1200" dirty="0">
                          <a:solidFill>
                            <a:srgbClr val="000000"/>
                          </a:solidFill>
                          <a:latin typeface="Calibri"/>
                          <a:ea typeface="Times New Roman"/>
                          <a:cs typeface="Times New Roman"/>
                        </a:rPr>
                        <a:t>Erfahrungsbericht</a:t>
                      </a:r>
                    </a:p>
                  </a:txBody>
                  <a:tcPr marL="130688" marR="130688" marT="0" marB="0">
                    <a:lnL>
                      <a:noFill/>
                    </a:lnL>
                    <a:lnR>
                      <a:noFill/>
                    </a:lnR>
                    <a:lnT>
                      <a:noFill/>
                    </a:lnT>
                    <a:lnB>
                      <a:noFill/>
                    </a:lnB>
                  </a:tcPr>
                </a:tc>
                <a:extLst>
                  <a:ext uri="{0D108BD9-81ED-4DB2-BD59-A6C34878D82A}">
                    <a16:rowId xmlns:a16="http://schemas.microsoft.com/office/drawing/2014/main" val="10002"/>
                  </a:ext>
                </a:extLst>
              </a:tr>
              <a:tr h="427823">
                <a:tc>
                  <a:txBody>
                    <a:bodyPr/>
                    <a:lstStyle/>
                    <a:p>
                      <a:pPr algn="ctr">
                        <a:lnSpc>
                          <a:spcPts val="1200"/>
                        </a:lnSpc>
                        <a:spcAft>
                          <a:spcPts val="0"/>
                        </a:spcAft>
                      </a:pPr>
                      <a:endParaRPr lang="de-DE" sz="400" b="0">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2 | Zum Ablauf und zur Begleitung von Modellierungsprozessen</a:t>
                      </a:r>
                    </a:p>
                  </a:txBody>
                  <a:tcPr marL="130688" marR="130688" marT="0" marB="0">
                    <a:lnL>
                      <a:noFill/>
                    </a:lnL>
                    <a:lnR>
                      <a:noFill/>
                    </a:lnR>
                    <a:lnT>
                      <a:noFill/>
                    </a:lnT>
                    <a:lnB>
                      <a:noFill/>
                    </a:lnB>
                  </a:tcPr>
                </a:tc>
                <a:extLst>
                  <a:ext uri="{0D108BD9-81ED-4DB2-BD59-A6C34878D82A}">
                    <a16:rowId xmlns:a16="http://schemas.microsoft.com/office/drawing/2014/main" val="10003"/>
                  </a:ext>
                </a:extLst>
              </a:tr>
              <a:tr h="1203422">
                <a:tc>
                  <a:txBody>
                    <a:bodyPr/>
                    <a:lstStyle/>
                    <a:p>
                      <a:pPr algn="ctr">
                        <a:lnSpc>
                          <a:spcPts val="1200"/>
                        </a:lnSpc>
                        <a:spcAft>
                          <a:spcPts val="0"/>
                        </a:spcAft>
                      </a:pPr>
                      <a:endParaRPr lang="de-DE" sz="400" b="0" dirty="0">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Distanzphase</a:t>
                      </a:r>
                    </a:p>
                    <a:p>
                      <a:pPr marL="144145" indent="-144145" algn="l">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 fachliche</a:t>
                      </a:r>
                    </a:p>
                    <a:p>
                      <a:pPr marL="144145" indent="-144145" algn="l">
                        <a:lnSpc>
                          <a:spcPts val="1200"/>
                        </a:lnSpc>
                        <a:spcAft>
                          <a:spcPts val="0"/>
                        </a:spcAft>
                      </a:pPr>
                      <a:r>
                        <a:rPr lang="de-DE" sz="1200" dirty="0">
                          <a:solidFill>
                            <a:srgbClr val="000000"/>
                          </a:solidFill>
                          <a:latin typeface="Calibri"/>
                          <a:ea typeface="Times New Roman"/>
                          <a:cs typeface="Times New Roman"/>
                        </a:rPr>
                        <a:t>Vertiefung </a:t>
                      </a:r>
                    </a:p>
                    <a:p>
                      <a:pPr marL="144145" indent="-144145" algn="l">
                        <a:lnSpc>
                          <a:spcPts val="1200"/>
                        </a:lnSpc>
                        <a:spcAft>
                          <a:spcPts val="0"/>
                        </a:spcAft>
                      </a:pPr>
                      <a:r>
                        <a:rPr lang="de-DE" sz="1200" dirty="0">
                          <a:solidFill>
                            <a:srgbClr val="000000"/>
                          </a:solidFill>
                          <a:latin typeface="Calibri"/>
                          <a:ea typeface="Times New Roman"/>
                          <a:cs typeface="Times New Roman"/>
                        </a:rPr>
                        <a:t>Erproben und Adaptieren der zuvor vermittelten Konzepte für den eigenen Unterricht:</a:t>
                      </a:r>
                    </a:p>
                    <a:p>
                      <a:pPr marL="144145" indent="-144145" algn="l">
                        <a:lnSpc>
                          <a:spcPts val="1200"/>
                        </a:lnSpc>
                        <a:spcAft>
                          <a:spcPts val="0"/>
                        </a:spcAft>
                      </a:pPr>
                      <a:r>
                        <a:rPr lang="de-DE" sz="1200" dirty="0">
                          <a:solidFill>
                            <a:srgbClr val="000000"/>
                          </a:solidFill>
                          <a:latin typeface="Calibri"/>
                          <a:ea typeface="Times New Roman"/>
                          <a:cs typeface="Times New Roman"/>
                        </a:rPr>
                        <a:t>Dokumentation in einem Erfahrungsbericht</a:t>
                      </a:r>
                    </a:p>
                  </a:txBody>
                  <a:tcPr marL="130688" marR="130688" marT="0" marB="0">
                    <a:lnL>
                      <a:noFill/>
                    </a:lnL>
                    <a:lnR>
                      <a:noFill/>
                    </a:lnR>
                    <a:lnT>
                      <a:noFill/>
                    </a:lnT>
                    <a:lnB>
                      <a:noFill/>
                    </a:lnB>
                  </a:tcPr>
                </a:tc>
                <a:extLst>
                  <a:ext uri="{0D108BD9-81ED-4DB2-BD59-A6C34878D82A}">
                    <a16:rowId xmlns:a16="http://schemas.microsoft.com/office/drawing/2014/main" val="10004"/>
                  </a:ext>
                </a:extLst>
              </a:tr>
              <a:tr h="422304">
                <a:tc>
                  <a:txBody>
                    <a:bodyPr/>
                    <a:lstStyle/>
                    <a:p>
                      <a:pPr algn="ctr">
                        <a:lnSpc>
                          <a:spcPts val="1200"/>
                        </a:lnSpc>
                        <a:spcAft>
                          <a:spcPts val="0"/>
                        </a:spcAft>
                      </a:pPr>
                      <a:endParaRPr lang="de-DE" sz="400" b="1">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3 |Prozessbezogenen Kompetenzen – Schwerpunkt Problemlösen </a:t>
                      </a:r>
                    </a:p>
                  </a:txBody>
                  <a:tcPr marL="130688" marR="130688" marT="0" marB="0">
                    <a:lnL>
                      <a:noFill/>
                    </a:lnL>
                    <a:lnR>
                      <a:noFill/>
                    </a:lnR>
                    <a:lnT>
                      <a:noFill/>
                    </a:lnT>
                    <a:lnB>
                      <a:noFill/>
                    </a:lnB>
                  </a:tcPr>
                </a:tc>
                <a:extLst>
                  <a:ext uri="{0D108BD9-81ED-4DB2-BD59-A6C34878D82A}">
                    <a16:rowId xmlns:a16="http://schemas.microsoft.com/office/drawing/2014/main" val="10005"/>
                  </a:ext>
                </a:extLst>
              </a:tr>
              <a:tr h="1203422">
                <a:tc>
                  <a:txBody>
                    <a:bodyPr/>
                    <a:lstStyle/>
                    <a:p>
                      <a:pPr algn="ctr">
                        <a:lnSpc>
                          <a:spcPts val="1200"/>
                        </a:lnSpc>
                        <a:spcAft>
                          <a:spcPts val="0"/>
                        </a:spcAft>
                      </a:pPr>
                      <a:endParaRPr lang="de-DE" sz="400" b="1">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Distanzphase</a:t>
                      </a:r>
                    </a:p>
                    <a:p>
                      <a:pPr marL="144145" indent="-144145" algn="just">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 fachliche</a:t>
                      </a:r>
                    </a:p>
                    <a:p>
                      <a:pPr marL="144145" indent="-144145" algn="just">
                        <a:lnSpc>
                          <a:spcPts val="1200"/>
                        </a:lnSpc>
                        <a:spcAft>
                          <a:spcPts val="0"/>
                        </a:spcAft>
                      </a:pPr>
                      <a:r>
                        <a:rPr lang="de-DE" sz="1200" dirty="0">
                          <a:solidFill>
                            <a:srgbClr val="000000"/>
                          </a:solidFill>
                          <a:latin typeface="Calibri"/>
                          <a:ea typeface="Times New Roman"/>
                          <a:cs typeface="Times New Roman"/>
                        </a:rPr>
                        <a:t>Vertiefung </a:t>
                      </a:r>
                    </a:p>
                    <a:p>
                      <a:pPr marL="144145" indent="-144145" algn="just">
                        <a:lnSpc>
                          <a:spcPts val="1200"/>
                        </a:lnSpc>
                        <a:spcAft>
                          <a:spcPts val="0"/>
                        </a:spcAft>
                      </a:pPr>
                      <a:r>
                        <a:rPr lang="de-DE" sz="1200" dirty="0">
                          <a:solidFill>
                            <a:srgbClr val="000000"/>
                          </a:solidFill>
                          <a:latin typeface="Calibri"/>
                          <a:ea typeface="Times New Roman"/>
                          <a:cs typeface="Times New Roman"/>
                        </a:rPr>
                        <a:t>Erproben und Adaptieren der zuvor vermittelten Konzepte für den eigenen Unterricht:</a:t>
                      </a:r>
                    </a:p>
                    <a:p>
                      <a:pPr marL="144145" indent="-144145" algn="just">
                        <a:lnSpc>
                          <a:spcPts val="1200"/>
                        </a:lnSpc>
                        <a:spcAft>
                          <a:spcPts val="0"/>
                        </a:spcAft>
                      </a:pPr>
                      <a:r>
                        <a:rPr lang="de-DE" sz="1200" dirty="0">
                          <a:solidFill>
                            <a:srgbClr val="000000"/>
                          </a:solidFill>
                          <a:latin typeface="Calibri"/>
                          <a:ea typeface="Times New Roman"/>
                          <a:cs typeface="Times New Roman"/>
                        </a:rPr>
                        <a:t>Dokumentation in einem Erfahrungsbericht </a:t>
                      </a:r>
                    </a:p>
                  </a:txBody>
                  <a:tcPr marL="130688" marR="130688" marT="0" marB="0">
                    <a:lnL>
                      <a:noFill/>
                    </a:lnL>
                    <a:lnR>
                      <a:noFill/>
                    </a:lnR>
                    <a:lnT>
                      <a:noFill/>
                    </a:lnT>
                    <a:lnB>
                      <a:noFill/>
                    </a:lnB>
                  </a:tcPr>
                </a:tc>
                <a:extLst>
                  <a:ext uri="{0D108BD9-81ED-4DB2-BD59-A6C34878D82A}">
                    <a16:rowId xmlns:a16="http://schemas.microsoft.com/office/drawing/2014/main" val="10006"/>
                  </a:ext>
                </a:extLst>
              </a:tr>
              <a:tr h="661919">
                <a:tc>
                  <a:txBody>
                    <a:bodyPr/>
                    <a:lstStyle/>
                    <a:p>
                      <a:pPr algn="ctr">
                        <a:lnSpc>
                          <a:spcPts val="1200"/>
                        </a:lnSpc>
                        <a:spcAft>
                          <a:spcPts val="0"/>
                        </a:spcAft>
                      </a:pPr>
                      <a:endParaRPr lang="de-DE" sz="400" b="0" dirty="0">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4 | Gestaltungselemente des Sachrechenunterrichts</a:t>
                      </a:r>
                      <a:br>
                        <a:rPr lang="de-DE" sz="1400" b="1" dirty="0">
                          <a:latin typeface="Calibri"/>
                          <a:ea typeface="Times New Roman"/>
                          <a:cs typeface="Times New Roman"/>
                        </a:rPr>
                      </a:br>
                      <a:endParaRPr lang="de-DE" sz="1400" b="1" dirty="0">
                        <a:latin typeface="Calibri"/>
                        <a:ea typeface="Times New Roman"/>
                        <a:cs typeface="Times New Roman"/>
                      </a:endParaRPr>
                    </a:p>
                  </a:txBody>
                  <a:tcPr marL="130688" marR="130688" marT="0" marB="0">
                    <a:lnL>
                      <a:noFill/>
                    </a:lnL>
                    <a:lnR>
                      <a:noFill/>
                    </a:lnR>
                    <a:lnT>
                      <a:noFill/>
                    </a:lnT>
                    <a:lnB>
                      <a:noFill/>
                    </a:lnB>
                  </a:tcPr>
                </a:tc>
                <a:extLst>
                  <a:ext uri="{0D108BD9-81ED-4DB2-BD59-A6C34878D82A}">
                    <a16:rowId xmlns:a16="http://schemas.microsoft.com/office/drawing/2014/main" val="10007"/>
                  </a:ext>
                </a:extLst>
              </a:tr>
            </a:tbl>
          </a:graphicData>
        </a:graphic>
      </p:graphicFrame>
      <p:pic>
        <p:nvPicPr>
          <p:cNvPr id="13" name="Grafik 40"/>
          <p:cNvPicPr/>
          <p:nvPr/>
        </p:nvPicPr>
        <p:blipFill>
          <a:blip r:embed="rId3">
            <a:extLst>
              <a:ext uri="{28A0092B-C50C-407E-A947-70E740481C1C}">
                <a14:useLocalDpi xmlns:a14="http://schemas.microsoft.com/office/drawing/2010/main" val="0"/>
              </a:ext>
            </a:extLst>
          </a:blip>
          <a:stretch>
            <a:fillRect/>
          </a:stretch>
        </p:blipFill>
        <p:spPr bwMode="auto">
          <a:xfrm>
            <a:off x="2555776" y="1268760"/>
            <a:ext cx="333333" cy="360000"/>
          </a:xfrm>
          <a:prstGeom prst="rect">
            <a:avLst/>
          </a:prstGeom>
          <a:noFill/>
        </p:spPr>
      </p:pic>
      <p:pic>
        <p:nvPicPr>
          <p:cNvPr id="18"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1628800"/>
            <a:ext cx="327600" cy="413322"/>
          </a:xfrm>
          <a:prstGeom prst="rect">
            <a:avLst/>
          </a:prstGeom>
          <a:noFill/>
        </p:spPr>
      </p:pic>
      <p:pic>
        <p:nvPicPr>
          <p:cNvPr id="19"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3068960"/>
            <a:ext cx="327600" cy="413322"/>
          </a:xfrm>
          <a:prstGeom prst="rect">
            <a:avLst/>
          </a:prstGeom>
          <a:noFill/>
        </p:spPr>
      </p:pic>
      <p:pic>
        <p:nvPicPr>
          <p:cNvPr id="20"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4725144"/>
            <a:ext cx="327600" cy="413322"/>
          </a:xfrm>
          <a:prstGeom prst="rect">
            <a:avLst/>
          </a:prstGeom>
          <a:noFill/>
        </p:spPr>
      </p:pic>
      <p:pic>
        <p:nvPicPr>
          <p:cNvPr id="21" name="Grafik 47"/>
          <p:cNvPicPr/>
          <p:nvPr/>
        </p:nvPicPr>
        <p:blipFill>
          <a:blip r:embed="rId5">
            <a:extLst>
              <a:ext uri="{28A0092B-C50C-407E-A947-70E740481C1C}">
                <a14:useLocalDpi xmlns:a14="http://schemas.microsoft.com/office/drawing/2010/main" val="0"/>
              </a:ext>
            </a:extLst>
          </a:blip>
          <a:stretch>
            <a:fillRect/>
          </a:stretch>
        </p:blipFill>
        <p:spPr bwMode="auto">
          <a:xfrm>
            <a:off x="2555776" y="2636912"/>
            <a:ext cx="328500" cy="414457"/>
          </a:xfrm>
          <a:prstGeom prst="rect">
            <a:avLst/>
          </a:prstGeom>
          <a:noFill/>
        </p:spPr>
      </p:pic>
      <p:pic>
        <p:nvPicPr>
          <p:cNvPr id="22" name="Grafik 47"/>
          <p:cNvPicPr/>
          <p:nvPr/>
        </p:nvPicPr>
        <p:blipFill>
          <a:blip r:embed="rId5">
            <a:extLst>
              <a:ext uri="{28A0092B-C50C-407E-A947-70E740481C1C}">
                <a14:useLocalDpi xmlns:a14="http://schemas.microsoft.com/office/drawing/2010/main" val="0"/>
              </a:ext>
            </a:extLst>
          </a:blip>
          <a:stretch>
            <a:fillRect/>
          </a:stretch>
        </p:blipFill>
        <p:spPr bwMode="auto">
          <a:xfrm>
            <a:off x="2555776" y="4221088"/>
            <a:ext cx="328500" cy="414457"/>
          </a:xfrm>
          <a:prstGeom prst="rect">
            <a:avLst/>
          </a:prstGeom>
          <a:noFill/>
        </p:spPr>
      </p:pic>
      <p:pic>
        <p:nvPicPr>
          <p:cNvPr id="25" name="Grafik 49"/>
          <p:cNvPicPr/>
          <p:nvPr/>
        </p:nvPicPr>
        <p:blipFill>
          <a:blip r:embed="rId6">
            <a:extLst>
              <a:ext uri="{28A0092B-C50C-407E-A947-70E740481C1C}">
                <a14:useLocalDpi xmlns:a14="http://schemas.microsoft.com/office/drawing/2010/main" val="0"/>
              </a:ext>
            </a:extLst>
          </a:blip>
          <a:stretch>
            <a:fillRect/>
          </a:stretch>
        </p:blipFill>
        <p:spPr bwMode="auto">
          <a:xfrm>
            <a:off x="2555776" y="5805264"/>
            <a:ext cx="321796" cy="331986"/>
          </a:xfrm>
          <a:prstGeom prst="rect">
            <a:avLst/>
          </a:prstGeom>
          <a:noFill/>
        </p:spPr>
      </p:pic>
    </p:spTree>
    <p:extLst>
      <p:ext uri="{BB962C8B-B14F-4D97-AF65-F5344CB8AC3E}">
        <p14:creationId xmlns:p14="http://schemas.microsoft.com/office/powerpoint/2010/main" val="541839288"/>
      </p:ext>
    </p:extLst>
  </p:cSld>
  <p:clrMapOvr>
    <a:masterClrMapping/>
  </p:clrMapOvr>
  <p:transition spd="slow"/>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5" name="Rechteck 14"/>
          <p:cNvSpPr>
            <a:spLocks noChangeArrowheads="1"/>
          </p:cNvSpPr>
          <p:nvPr/>
        </p:nvSpPr>
        <p:spPr bwMode="auto">
          <a:xfrm>
            <a:off x="170117" y="1168065"/>
            <a:ext cx="8892480" cy="338554"/>
          </a:xfrm>
          <a:prstGeom prst="rect">
            <a:avLst/>
          </a:prstGeom>
          <a:noFill/>
          <a:ln w="9525">
            <a:noFill/>
            <a:miter lim="800000"/>
            <a:headEnd/>
            <a:tailEnd/>
          </a:ln>
        </p:spPr>
        <p:txBody>
          <a:bodyPr wrap="square">
            <a:spAutoFit/>
          </a:bodyPr>
          <a:lstStyle/>
          <a:p>
            <a:r>
              <a:rPr lang="de-DE" sz="1600" b="1" u="sng" dirty="0">
                <a:solidFill>
                  <a:srgbClr val="327A86"/>
                </a:solidFill>
                <a:latin typeface="Calibri" pitchFamily="34" charset="0"/>
                <a:cs typeface="Calibri" pitchFamily="34" charset="0"/>
              </a:rPr>
              <a:t>http://primakom.dzlm.de/inhalte/größen-und-messen/zum-sachrechnen-der-grundschule/einstieg</a:t>
            </a:r>
          </a:p>
        </p:txBody>
      </p:sp>
      <p:sp>
        <p:nvSpPr>
          <p:cNvPr id="7" name="Inhaltsplatzhalter 6"/>
          <p:cNvSpPr>
            <a:spLocks noGrp="1"/>
          </p:cNvSpPr>
          <p:nvPr>
            <p:ph idx="1"/>
          </p:nvPr>
        </p:nvSpPr>
        <p:spPr>
          <a:xfrm>
            <a:off x="331881" y="1628800"/>
            <a:ext cx="8568952" cy="4752528"/>
          </a:xfrm>
        </p:spPr>
        <p:txBody>
          <a:bodyPr/>
          <a:lstStyle/>
          <a:p>
            <a:r>
              <a:rPr lang="de-DE" sz="1600" dirty="0"/>
              <a:t>Bongartz, T. &amp; Verboom, L. (Hrsg.) (2007). Fundgrube Sachrechnen. Unterrichtsideen, Beispiele und methodische Anregungen für das 1. bis 4. Schuljahr. Berlin: Cornelsen. </a:t>
            </a:r>
          </a:p>
          <a:p>
            <a:r>
              <a:rPr lang="de-DE" sz="1600" dirty="0"/>
              <a:t>Blum, W. (1985). Anwendungsorientierter Mathematikunterricht in der didaktischen Diskussion. In: Mathematische Semesterberichte, Jg. 32, H. 2, S. 195-232. </a:t>
            </a:r>
          </a:p>
          <a:p>
            <a:r>
              <a:rPr lang="de-DE" sz="1600" dirty="0"/>
              <a:t>Blum, W.; Leiß, D. (2005). Modellieren im Unterricht mit der "Tanken"-Aufgabe. Gefälligkeitsübersetzung: </a:t>
            </a:r>
            <a:r>
              <a:rPr lang="de-DE" sz="1600" dirty="0" err="1"/>
              <a:t>Mathematical</a:t>
            </a:r>
            <a:r>
              <a:rPr lang="de-DE" sz="1600" dirty="0"/>
              <a:t> </a:t>
            </a:r>
            <a:r>
              <a:rPr lang="de-DE" sz="1600" dirty="0" err="1"/>
              <a:t>model</a:t>
            </a:r>
            <a:r>
              <a:rPr lang="de-DE" sz="1600" dirty="0"/>
              <a:t> </a:t>
            </a:r>
            <a:r>
              <a:rPr lang="de-DE" sz="1600" dirty="0" err="1"/>
              <a:t>building</a:t>
            </a:r>
            <a:r>
              <a:rPr lang="de-DE" sz="1600" dirty="0"/>
              <a:t> </a:t>
            </a:r>
            <a:r>
              <a:rPr lang="de-DE" sz="1600" dirty="0" err="1"/>
              <a:t>with</a:t>
            </a:r>
            <a:r>
              <a:rPr lang="de-DE" sz="1600" dirty="0"/>
              <a:t> </a:t>
            </a:r>
            <a:r>
              <a:rPr lang="de-DE" sz="1600" dirty="0" err="1"/>
              <a:t>the</a:t>
            </a:r>
            <a:r>
              <a:rPr lang="de-DE" sz="1600" dirty="0"/>
              <a:t> "</a:t>
            </a:r>
            <a:r>
              <a:rPr lang="de-DE" sz="1600" dirty="0" err="1"/>
              <a:t>refuelling</a:t>
            </a:r>
            <a:r>
              <a:rPr lang="de-DE" sz="1600" dirty="0"/>
              <a:t>"-problem. In: Mathematik lehren, 128, S. 18-21.  </a:t>
            </a:r>
          </a:p>
          <a:p>
            <a:r>
              <a:rPr lang="de-DE" sz="1600" dirty="0"/>
              <a:t>Düll, K. (2009). Sachrechnen in der Grundschule. Kinder stellen sich Aufgaben dar, 1.–4. Schuljahr. München: </a:t>
            </a:r>
            <a:r>
              <a:rPr lang="de-DE" sz="1600" dirty="0" err="1"/>
              <a:t>Oldenbourg</a:t>
            </a:r>
            <a:r>
              <a:rPr lang="de-DE" sz="1600" dirty="0"/>
              <a:t>. </a:t>
            </a:r>
          </a:p>
          <a:p>
            <a:r>
              <a:rPr lang="de-DE" sz="1600" dirty="0"/>
              <a:t>Franke, M. (2003). Didaktik des Sachrechnens in der Grundschule. Heidelberg, Berlin: Spektrum. </a:t>
            </a:r>
          </a:p>
          <a:p>
            <a:r>
              <a:rPr lang="de-DE" sz="1600" dirty="0"/>
              <a:t>Franke, M. &amp; Ruwisch, S. (2010). Didaktik des Sachrechnens in der Grundschule. Heidelberg: Spektrum. </a:t>
            </a:r>
          </a:p>
          <a:p>
            <a:r>
              <a:rPr lang="de-DE" sz="1600" dirty="0"/>
              <a:t>Fricke, A. (1987). Sachrechnen: das Lösen angewandter Aufgaben. Klett. </a:t>
            </a:r>
          </a:p>
          <a:p>
            <a:r>
              <a:rPr lang="de-DE" sz="1600" dirty="0"/>
              <a:t>Grassmann, M.; Eichler, K. P.; Mirwald, E.; Nitsch, B. (2010). Mathematikunterricht. Hohengehren: Schneider.</a:t>
            </a:r>
          </a:p>
          <a:p>
            <a:endParaRPr lang="de-DE" sz="1600" dirty="0"/>
          </a:p>
        </p:txBody>
      </p:sp>
    </p:spTree>
    <p:extLst>
      <p:ext uri="{BB962C8B-B14F-4D97-AF65-F5344CB8AC3E}">
        <p14:creationId xmlns:p14="http://schemas.microsoft.com/office/powerpoint/2010/main" val="57165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7" name="Inhaltsplatzhalter 6"/>
          <p:cNvSpPr>
            <a:spLocks noGrp="1"/>
          </p:cNvSpPr>
          <p:nvPr>
            <p:ph idx="1"/>
          </p:nvPr>
        </p:nvSpPr>
        <p:spPr>
          <a:xfrm>
            <a:off x="402569" y="1196752"/>
            <a:ext cx="8352928" cy="5328592"/>
          </a:xfrm>
        </p:spPr>
        <p:txBody>
          <a:bodyPr/>
          <a:lstStyle/>
          <a:p>
            <a:r>
              <a:rPr lang="de-DE" sz="1600" dirty="0"/>
              <a:t>Graumann, G. 1983). Wesen und Aufgaben der Mathematikdidaktik und ihre Bedeutung in der Gesellschaft. In: Zentralblatt für Didaktik der Mathematik (ZDM), 5, S. 241-251.</a:t>
            </a:r>
          </a:p>
          <a:p>
            <a:r>
              <a:rPr lang="de-DE" sz="1600" dirty="0" err="1"/>
              <a:t>Lewe</a:t>
            </a:r>
            <a:r>
              <a:rPr lang="de-DE" sz="1600" dirty="0"/>
              <a:t>, H. (2001). Sachsituationen meistern. Grundschulmagazin, 78, S. 11.</a:t>
            </a:r>
          </a:p>
          <a:p>
            <a:r>
              <a:rPr lang="de-DE" sz="1600" dirty="0"/>
              <a:t>Müller, G. N. &amp; Wittmann, E. Chr. (1984). Der Mathematikunterricht in der Primarstufe. Ziel, Inhalte, Prinzipien, Beispiel. Wiesbaden: Vieweg. </a:t>
            </a:r>
          </a:p>
          <a:p>
            <a:r>
              <a:rPr lang="de-DE" sz="1600" dirty="0"/>
              <a:t>Maier, H. (1970). Didaktik der Mathematik 1-9, </a:t>
            </a:r>
            <a:r>
              <a:rPr lang="de-DE" sz="1600" dirty="0" err="1"/>
              <a:t>Donauworth</a:t>
            </a:r>
            <a:r>
              <a:rPr lang="de-DE" sz="1600" dirty="0"/>
              <a:t>. </a:t>
            </a:r>
          </a:p>
          <a:p>
            <a:r>
              <a:rPr lang="de-DE" sz="1600" dirty="0"/>
              <a:t>Maier, H. (1975). Vom Sachrechnen zur sachbezogenen Mathematik. In: Pädagogische Beiträge,   27, S. 474-480. </a:t>
            </a:r>
          </a:p>
          <a:p>
            <a:r>
              <a:rPr lang="de-DE" sz="1600" dirty="0"/>
              <a:t>Maier, H. &amp; Schubert, A. (1978). Sachrechnen: empirische Befunde, didaktische Analysen, methodische Anregungen. München: </a:t>
            </a:r>
            <a:r>
              <a:rPr lang="de-DE" sz="1600" dirty="0" err="1"/>
              <a:t>Ehrenwirth</a:t>
            </a:r>
            <a:r>
              <a:rPr lang="de-DE" sz="1600" dirty="0"/>
              <a:t> </a:t>
            </a:r>
          </a:p>
          <a:p>
            <a:r>
              <a:rPr lang="de-DE" sz="1600" dirty="0"/>
              <a:t>Naudersch, H. (1994). Sachrechnen in der Grundschule. München: </a:t>
            </a:r>
            <a:r>
              <a:rPr lang="de-DE" sz="1600" dirty="0" err="1"/>
              <a:t>Oldenbourg</a:t>
            </a:r>
            <a:r>
              <a:rPr lang="de-DE" sz="1600" dirty="0"/>
              <a:t>. </a:t>
            </a:r>
          </a:p>
          <a:p>
            <a:r>
              <a:rPr lang="de-DE" sz="1600" dirty="0"/>
              <a:t>Radatz, H. &amp; Schipper, W. (1983). Handbuch für den Mathematikunterricht an Grundschulen. Braunschweig: Schroedel.</a:t>
            </a:r>
          </a:p>
          <a:p>
            <a:endParaRPr lang="de-DE" sz="1600" dirty="0"/>
          </a:p>
          <a:p>
            <a:pPr marL="0" indent="0">
              <a:buNone/>
            </a:pPr>
            <a:endParaRPr lang="de-DE" sz="1200" dirty="0"/>
          </a:p>
          <a:p>
            <a:pPr marL="0" indent="0">
              <a:buNone/>
            </a:pPr>
            <a:endParaRPr lang="de-DE" sz="1600" dirty="0"/>
          </a:p>
        </p:txBody>
      </p:sp>
    </p:spTree>
    <p:extLst>
      <p:ext uri="{BB962C8B-B14F-4D97-AF65-F5344CB8AC3E}">
        <p14:creationId xmlns:p14="http://schemas.microsoft.com/office/powerpoint/2010/main" val="11676586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7" name="Inhaltsplatzhalter 6"/>
          <p:cNvSpPr>
            <a:spLocks noGrp="1"/>
          </p:cNvSpPr>
          <p:nvPr>
            <p:ph idx="1"/>
          </p:nvPr>
        </p:nvSpPr>
        <p:spPr>
          <a:xfrm>
            <a:off x="359532" y="1196752"/>
            <a:ext cx="8352928" cy="5328592"/>
          </a:xfrm>
        </p:spPr>
        <p:txBody>
          <a:bodyPr/>
          <a:lstStyle/>
          <a:p>
            <a:r>
              <a:rPr lang="de-DE" sz="1600" dirty="0"/>
              <a:t>Rasch, R. (2003). 42 Denk- und Sachaufgaben. Wie Kinder mathematische Aufgaben lösen und diskutieren. Seelze: Friedrich/Kallmeyer </a:t>
            </a:r>
          </a:p>
          <a:p>
            <a:r>
              <a:rPr lang="de-DE" sz="1600" dirty="0"/>
              <a:t>Rink, R. (2017). Die Ameise im Quadrat – Lernprozesse beim Sachrechnen begleiten. In: Die Grundschulzeitschrift 31/305</a:t>
            </a:r>
          </a:p>
          <a:p>
            <a:r>
              <a:rPr lang="de-DE" sz="1600" dirty="0"/>
              <a:t>Rink, R. &amp; Lemensiek, A. (2017). Springst du so weit wie ein Floh? – Gemeinsam Sachrechnen mit Längen. In: Veber, M.; Berlinger, N.; Benölken, R.: Alle zusammen! Und jeder wie er will! – Offene, substanzielle Problemfelder als Gestaltungsbaustein für inklusiven Mathematikunterricht.</a:t>
            </a:r>
          </a:p>
          <a:p>
            <a:r>
              <a:rPr lang="de-DE" sz="1600" dirty="0"/>
              <a:t>Rink, R. (Hrsg.) (2015). Von guten Aufgaben bis Skizzen zeichnen. Zum Sachrechnen im Mathematikunterricht der Grundschule. Hohengehren: Schneider.</a:t>
            </a:r>
          </a:p>
          <a:p>
            <a:r>
              <a:rPr lang="de-DE" sz="1600" dirty="0"/>
              <a:t>Schipper, W. (2009). Handbuch für den Mathematikunterricht an der Grundschule. Braunschweig: Schroedel. </a:t>
            </a:r>
          </a:p>
          <a:p>
            <a:r>
              <a:rPr lang="de-DE" sz="1600" dirty="0"/>
              <a:t>Spiegel, H.; </a:t>
            </a:r>
            <a:r>
              <a:rPr lang="de-DE" sz="1600" dirty="0" err="1"/>
              <a:t>Bennemann</a:t>
            </a:r>
            <a:r>
              <a:rPr lang="de-DE" sz="1600" dirty="0"/>
              <a:t>, D. &amp; </a:t>
            </a:r>
            <a:r>
              <a:rPr lang="de-DE" sz="1600" dirty="0" err="1"/>
              <a:t>Wennig</a:t>
            </a:r>
            <a:r>
              <a:rPr lang="de-DE" sz="1600" dirty="0"/>
              <a:t>, A. (2006). Wir verbrauchen zu viel Wasser. In: Die Grundschulzeitschrift, 42, S. 11-13 u. S. 60-63.</a:t>
            </a:r>
          </a:p>
          <a:p>
            <a:r>
              <a:rPr lang="de-DE" sz="1600" dirty="0" err="1"/>
              <a:t>Strehl</a:t>
            </a:r>
            <a:r>
              <a:rPr lang="de-DE" sz="1600" dirty="0"/>
              <a:t>, R. (1979). Grundprobleme des Sachrechnens. Herder.</a:t>
            </a:r>
          </a:p>
          <a:p>
            <a:r>
              <a:rPr lang="de-DE" sz="1600" dirty="0"/>
              <a:t>Winter, H. (2003): Sachrechnen in der Grundschule. Berlin: Cornelsen.</a:t>
            </a:r>
            <a:endParaRPr lang="de-DE" sz="1200" dirty="0"/>
          </a:p>
          <a:p>
            <a:pPr marL="0" indent="0">
              <a:buNone/>
            </a:pPr>
            <a:endParaRPr lang="de-DE" sz="1600" dirty="0"/>
          </a:p>
        </p:txBody>
      </p:sp>
    </p:spTree>
    <p:extLst>
      <p:ext uri="{BB962C8B-B14F-4D97-AF65-F5344CB8AC3E}">
        <p14:creationId xmlns:p14="http://schemas.microsoft.com/office/powerpoint/2010/main" val="27742128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323528" y="260648"/>
            <a:ext cx="8424936" cy="851173"/>
          </a:xfrm>
        </p:spPr>
        <p:txBody>
          <a:bodyPr>
            <a:noAutofit/>
          </a:bodyPr>
          <a:lstStyle/>
          <a:p>
            <a:br>
              <a:rPr lang="de-DE" dirty="0"/>
            </a:br>
            <a:r>
              <a:rPr lang="de-DE" dirty="0"/>
              <a:t>Zusammenarbeit mit anderen Mathematiklehrenden ausgestalten</a:t>
            </a:r>
            <a:endParaRPr lang="de-DE" b="0" dirty="0"/>
          </a:p>
        </p:txBody>
      </p:sp>
      <p:pic>
        <p:nvPicPr>
          <p:cNvPr id="65539" name="Inhaltsplatzhalter 4" descr="Tandem 2.bmp"/>
          <p:cNvPicPr>
            <a:picLocks noGrp="1" noChangeAspect="1"/>
          </p:cNvPicPr>
          <p:nvPr>
            <p:ph idx="1"/>
          </p:nvPr>
        </p:nvPicPr>
        <p:blipFill>
          <a:blip r:embed="rId3"/>
          <a:stretch>
            <a:fillRect/>
          </a:stretch>
        </p:blipFill>
        <p:spPr>
          <a:xfrm>
            <a:off x="323850" y="1590893"/>
            <a:ext cx="8424863" cy="4468376"/>
          </a:xfrm>
        </p:spPr>
      </p:pic>
      <p:sp>
        <p:nvSpPr>
          <p:cNvPr id="6" name="Textfeld 5"/>
          <p:cNvSpPr txBox="1"/>
          <p:nvPr/>
        </p:nvSpPr>
        <p:spPr>
          <a:xfrm>
            <a:off x="6876256" y="6453336"/>
            <a:ext cx="1991251" cy="246221"/>
          </a:xfrm>
          <a:prstGeom prst="rect">
            <a:avLst/>
          </a:prstGeom>
          <a:noFill/>
        </p:spPr>
        <p:txBody>
          <a:bodyPr wrap="none" rtlCol="0">
            <a:spAutoFit/>
          </a:bodyPr>
          <a:lstStyle/>
          <a:p>
            <a:r>
              <a:rPr lang="de-DE" sz="1000" dirty="0">
                <a:latin typeface="Calibri" panose="020F0502020204030204" pitchFamily="34" charset="0"/>
              </a:rPr>
              <a:t>Grafiken: Elke </a:t>
            </a:r>
            <a:r>
              <a:rPr lang="de-DE" sz="1000" dirty="0" err="1">
                <a:latin typeface="Calibri" panose="020F0502020204030204" pitchFamily="34" charset="0"/>
              </a:rPr>
              <a:t>Binner</a:t>
            </a:r>
            <a:r>
              <a:rPr lang="de-DE" sz="1000" dirty="0">
                <a:latin typeface="Calibri" panose="020F0502020204030204" pitchFamily="34" charset="0"/>
              </a:rPr>
              <a:t> für das DZLM</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a:xfrm>
            <a:off x="108000" y="332656"/>
            <a:ext cx="3383880" cy="1584176"/>
          </a:xfrm>
        </p:spPr>
        <p:txBody>
          <a:bodyPr>
            <a:normAutofit/>
          </a:bodyPr>
          <a:lstStyle/>
          <a:p>
            <a:r>
              <a:rPr lang="de-DE" dirty="0"/>
              <a:t>Vorschlag für Zeitstruktur im Steckbrief</a:t>
            </a: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3648" y="836712"/>
            <a:ext cx="6418407" cy="5737845"/>
          </a:xfrm>
          <a:prstGeom prst="rect">
            <a:avLst/>
          </a:prstGeom>
        </p:spPr>
      </p:pic>
    </p:spTree>
    <p:extLst>
      <p:ext uri="{BB962C8B-B14F-4D97-AF65-F5344CB8AC3E}">
        <p14:creationId xmlns:p14="http://schemas.microsoft.com/office/powerpoint/2010/main" val="1117320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Was ist eine Professionelle Lerngemeinschaft? </a:t>
            </a:r>
          </a:p>
        </p:txBody>
      </p:sp>
      <p:sp>
        <p:nvSpPr>
          <p:cNvPr id="5" name="Inhaltsplatzhalter 4"/>
          <p:cNvSpPr>
            <a:spLocks noGrp="1"/>
          </p:cNvSpPr>
          <p:nvPr>
            <p:ph idx="4294967295"/>
          </p:nvPr>
        </p:nvSpPr>
        <p:spPr>
          <a:xfrm>
            <a:off x="323528" y="1198265"/>
            <a:ext cx="8424863" cy="5399087"/>
          </a:xfrm>
        </p:spPr>
        <p:txBody>
          <a:bodyPr/>
          <a:lstStyle/>
          <a:p>
            <a:pPr>
              <a:buNone/>
            </a:pPr>
            <a:r>
              <a:rPr lang="de-DE" dirty="0"/>
              <a:t>(Merkmale)</a:t>
            </a:r>
          </a:p>
          <a:p>
            <a:pPr>
              <a:buNone/>
            </a:pPr>
            <a:endParaRPr lang="de-DE" dirty="0"/>
          </a:p>
          <a:p>
            <a:pPr>
              <a:buClr>
                <a:schemeClr val="accent5">
                  <a:lumMod val="65000"/>
                  <a:lumOff val="35000"/>
                </a:schemeClr>
              </a:buClr>
            </a:pPr>
            <a:r>
              <a:rPr lang="de-DE" dirty="0"/>
              <a:t>Gruppe von drei bis fünf Personen, die sich regelmäßig trifft</a:t>
            </a:r>
          </a:p>
          <a:p>
            <a:pPr lvl="0">
              <a:buClr>
                <a:schemeClr val="accent5">
                  <a:lumMod val="65000"/>
                  <a:lumOff val="35000"/>
                </a:schemeClr>
              </a:buClr>
            </a:pPr>
            <a:r>
              <a:rPr lang="de-DE" dirty="0"/>
              <a:t>starker Fokus auf die Lernprozesse der Schüler*innen (nur bedingt auf das Handeln als Lehrkraft)</a:t>
            </a:r>
          </a:p>
          <a:p>
            <a:pPr lvl="0">
              <a:buClr>
                <a:schemeClr val="accent5">
                  <a:lumMod val="65000"/>
                  <a:lumOff val="35000"/>
                </a:schemeClr>
              </a:buClr>
            </a:pPr>
            <a:r>
              <a:rPr lang="de-DE" dirty="0"/>
              <a:t>gemeinsame Übernahme der Verantwortung für das Lernen der Schüler*innen</a:t>
            </a:r>
          </a:p>
          <a:p>
            <a:pPr>
              <a:buClr>
                <a:schemeClr val="accent5">
                  <a:lumMod val="65000"/>
                  <a:lumOff val="35000"/>
                </a:schemeClr>
              </a:buClr>
            </a:pPr>
            <a:r>
              <a:rPr lang="de-DE" dirty="0"/>
              <a:t>systematische Reflexion der Lern- und Arbeitsprozesse aufgrund empirischer Daten (Vergleichsarbeiten, …)</a:t>
            </a:r>
          </a:p>
          <a:p>
            <a:pPr>
              <a:buClr>
                <a:schemeClr val="accent5">
                  <a:lumMod val="65000"/>
                  <a:lumOff val="35000"/>
                </a:schemeClr>
              </a:buClr>
            </a:pPr>
            <a:r>
              <a:rPr lang="de-DE" dirty="0"/>
              <a:t>in die Arbeit integrierte Form von selbstgesteuerter Fortbildung</a:t>
            </a:r>
          </a:p>
          <a:p>
            <a:pPr>
              <a:buClr>
                <a:schemeClr val="accent5">
                  <a:lumMod val="65000"/>
                  <a:lumOff val="35000"/>
                </a:schemeClr>
              </a:buClr>
            </a:pPr>
            <a:r>
              <a:rPr lang="de-DE" dirty="0"/>
              <a:t>Eine PLG legt Regeln für die Zusammenarbeit fest, die für alle Mitglieder bindend sind.</a:t>
            </a:r>
          </a:p>
          <a:p>
            <a:pPr>
              <a:buClrTx/>
            </a:pPr>
            <a:endParaRPr lang="de-DE" dirty="0"/>
          </a:p>
          <a:p>
            <a:pPr lvl="0">
              <a:buClrTx/>
            </a:pPr>
            <a:endParaRPr lang="de-DE"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Wie arbeitet eine Professionelle Lerngemeinschaft?</a:t>
            </a:r>
          </a:p>
        </p:txBody>
      </p:sp>
      <p:sp>
        <p:nvSpPr>
          <p:cNvPr id="5" name="Inhaltsplatzhalter 4"/>
          <p:cNvSpPr>
            <a:spLocks noGrp="1"/>
          </p:cNvSpPr>
          <p:nvPr>
            <p:ph idx="4294967295"/>
          </p:nvPr>
        </p:nvSpPr>
        <p:spPr>
          <a:xfrm>
            <a:off x="323528" y="1196752"/>
            <a:ext cx="8424863" cy="5399087"/>
          </a:xfrm>
        </p:spPr>
        <p:txBody>
          <a:bodyPr/>
          <a:lstStyle/>
          <a:p>
            <a:pPr>
              <a:buNone/>
            </a:pPr>
            <a:r>
              <a:rPr lang="de-DE" dirty="0"/>
              <a:t>(Arbeitsweise und Prozesse)</a:t>
            </a:r>
          </a:p>
          <a:p>
            <a:pPr>
              <a:buNone/>
            </a:pPr>
            <a:endParaRPr lang="de-DE" dirty="0"/>
          </a:p>
          <a:p>
            <a:pPr lvl="0">
              <a:buClr>
                <a:schemeClr val="accent5">
                  <a:lumMod val="65000"/>
                  <a:lumOff val="35000"/>
                </a:schemeClr>
              </a:buClr>
            </a:pPr>
            <a:r>
              <a:rPr lang="de-DE" dirty="0"/>
              <a:t>finden eines gemeinsamen Entwicklungsschwerpunktes mit Bezug zum Lernen der Schüler*innen</a:t>
            </a:r>
          </a:p>
          <a:p>
            <a:pPr lvl="0">
              <a:buClr>
                <a:schemeClr val="accent5">
                  <a:lumMod val="65000"/>
                  <a:lumOff val="35000"/>
                </a:schemeClr>
              </a:buClr>
            </a:pPr>
            <a:r>
              <a:rPr lang="de-DE" dirty="0"/>
              <a:t>gemeinsame Entwicklungsarbeiten und Erprobungen im Unterricht </a:t>
            </a:r>
          </a:p>
          <a:p>
            <a:pPr lvl="0">
              <a:buClr>
                <a:schemeClr val="accent5">
                  <a:lumMod val="65000"/>
                  <a:lumOff val="35000"/>
                </a:schemeClr>
              </a:buClr>
            </a:pPr>
            <a:r>
              <a:rPr lang="de-DE" dirty="0"/>
              <a:t>festlegen von Beobachtungskriterien und Indikatoren für gewünschte Veränderungen</a:t>
            </a:r>
          </a:p>
          <a:p>
            <a:pPr lvl="0">
              <a:buClr>
                <a:schemeClr val="accent5">
                  <a:lumMod val="65000"/>
                  <a:lumOff val="35000"/>
                </a:schemeClr>
              </a:buClr>
            </a:pPr>
            <a:r>
              <a:rPr lang="de-DE" dirty="0"/>
              <a:t>verschiedene Methoden der Analyse und Reflexion, z. B. die kollegiale Unterrichtshospitation</a:t>
            </a:r>
          </a:p>
          <a:p>
            <a:pPr lvl="0">
              <a:buClr>
                <a:schemeClr val="accent5">
                  <a:lumMod val="65000"/>
                  <a:lumOff val="35000"/>
                </a:schemeClr>
              </a:buClr>
            </a:pPr>
            <a:r>
              <a:rPr lang="de-DE" dirty="0"/>
              <a:t>Wissens- und Verständniserweiterung über Aspekte von Lernen der Schüler*innen in Abhängigkeit vom Handeln der Lehrer*innen</a:t>
            </a:r>
          </a:p>
          <a:p>
            <a:pPr lvl="0">
              <a:buClr>
                <a:schemeClr val="accent5">
                  <a:lumMod val="65000"/>
                  <a:lumOff val="35000"/>
                </a:schemeClr>
              </a:buClr>
            </a:pPr>
            <a:r>
              <a:rPr lang="de-DE" dirty="0"/>
              <a:t>zyklische Vorgehensweise</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Warum Professionelle Lerngemeinschaften?</a:t>
            </a:r>
          </a:p>
        </p:txBody>
      </p:sp>
      <p:sp>
        <p:nvSpPr>
          <p:cNvPr id="5" name="Inhaltsplatzhalter 4"/>
          <p:cNvSpPr>
            <a:spLocks noGrp="1"/>
          </p:cNvSpPr>
          <p:nvPr>
            <p:ph idx="4294967295"/>
          </p:nvPr>
        </p:nvSpPr>
        <p:spPr>
          <a:xfrm>
            <a:off x="323528" y="1198265"/>
            <a:ext cx="8424863" cy="5399087"/>
          </a:xfrm>
        </p:spPr>
        <p:txBody>
          <a:bodyPr/>
          <a:lstStyle/>
          <a:p>
            <a:pPr>
              <a:buNone/>
            </a:pPr>
            <a:r>
              <a:rPr lang="de-DE" dirty="0"/>
              <a:t>(Vorteile und Funktionen)</a:t>
            </a:r>
          </a:p>
          <a:p>
            <a:pPr>
              <a:buClr>
                <a:schemeClr val="tx2"/>
              </a:buClr>
            </a:pPr>
            <a:endParaRPr lang="de-DE" dirty="0"/>
          </a:p>
          <a:p>
            <a:pPr>
              <a:buClr>
                <a:schemeClr val="accent5">
                  <a:lumMod val="65000"/>
                  <a:lumOff val="35000"/>
                </a:schemeClr>
              </a:buClr>
            </a:pPr>
            <a:r>
              <a:rPr lang="de-DE" dirty="0"/>
              <a:t>umfassendes </a:t>
            </a:r>
            <a:r>
              <a:rPr lang="de-DE" b="1" dirty="0"/>
              <a:t>Verständnis von Mathematikunterricht</a:t>
            </a:r>
            <a:r>
              <a:rPr lang="de-DE" dirty="0"/>
              <a:t>: Effekte und Auswirkungen des Handels von Lehrer*innen auf das Lernen der Schüler*innen verstehen</a:t>
            </a:r>
          </a:p>
          <a:p>
            <a:pPr lvl="0">
              <a:buClr>
                <a:schemeClr val="accent5">
                  <a:lumMod val="65000"/>
                  <a:lumOff val="35000"/>
                </a:schemeClr>
              </a:buClr>
            </a:pPr>
            <a:r>
              <a:rPr lang="de-DE" dirty="0"/>
              <a:t>Reflexion bestehender Unterrichtspraktiken ermöglicht das Anstoßen von </a:t>
            </a:r>
            <a:r>
              <a:rPr lang="de-DE" b="1" dirty="0"/>
              <a:t>Innovationen</a:t>
            </a:r>
            <a:r>
              <a:rPr lang="de-DE" dirty="0"/>
              <a:t> (auch im Sinne externer, normativer Vorgaben)</a:t>
            </a:r>
          </a:p>
          <a:p>
            <a:pPr>
              <a:buClr>
                <a:schemeClr val="accent5">
                  <a:lumMod val="65000"/>
                  <a:lumOff val="35000"/>
                </a:schemeClr>
              </a:buClr>
            </a:pPr>
            <a:r>
              <a:rPr lang="de-DE" b="1" dirty="0"/>
              <a:t>bedarfsorientierte</a:t>
            </a:r>
            <a:r>
              <a:rPr lang="de-DE" dirty="0"/>
              <a:t> Fokussierung didaktischer Notwendigkeiten, die auch Kolleg*innen betreffen</a:t>
            </a:r>
          </a:p>
          <a:p>
            <a:pPr>
              <a:buClr>
                <a:schemeClr val="accent5">
                  <a:lumMod val="65000"/>
                  <a:lumOff val="35000"/>
                </a:schemeClr>
              </a:buClr>
            </a:pPr>
            <a:r>
              <a:rPr lang="de-DE" dirty="0"/>
              <a:t>Entwicklung eines schulinternen Curriculums sowie einer kohärenten Unterrichtspraxis (</a:t>
            </a:r>
            <a:r>
              <a:rPr lang="de-DE" b="1" dirty="0"/>
              <a:t>Wissensmanagement</a:t>
            </a:r>
            <a:r>
              <a:rPr lang="de-DE" dirty="0"/>
              <a:t>)</a:t>
            </a:r>
          </a:p>
          <a:p>
            <a:pPr>
              <a:buClr>
                <a:schemeClr val="accent5">
                  <a:lumMod val="65000"/>
                  <a:lumOff val="35000"/>
                </a:schemeClr>
              </a:buClr>
            </a:pPr>
            <a:r>
              <a:rPr lang="de-DE" dirty="0"/>
              <a:t>Senkung des beruflichen Leidensdrucks und Erhöhung der </a:t>
            </a:r>
            <a:r>
              <a:rPr lang="de-DE" b="1" dirty="0"/>
              <a:t>Zufriedenheit</a:t>
            </a:r>
            <a:endParaRPr lang="de-DE" dirty="0"/>
          </a:p>
          <a:p>
            <a:pPr>
              <a:buNone/>
            </a:pPr>
            <a:endParaRPr lang="de-DE" dirty="0"/>
          </a:p>
          <a:p>
            <a:endParaRPr lang="de-DE"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764704"/>
            <a:ext cx="5077168" cy="5077168"/>
          </a:xfrm>
          <a:prstGeom prst="rect">
            <a:avLst/>
          </a:prstGeom>
        </p:spPr>
      </p:pic>
      <p:sp>
        <p:nvSpPr>
          <p:cNvPr id="6" name="Rechteck 5"/>
          <p:cNvSpPr/>
          <p:nvPr/>
        </p:nvSpPr>
        <p:spPr>
          <a:xfrm>
            <a:off x="4519879" y="5877272"/>
            <a:ext cx="4221027" cy="400110"/>
          </a:xfrm>
          <a:prstGeom prst="rect">
            <a:avLst/>
          </a:prstGeom>
        </p:spPr>
        <p:txBody>
          <a:bodyPr wrap="non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a:t>
            </a:r>
            <a:r>
              <a:rPr lang="de-DE" sz="1000" dirty="0" err="1">
                <a:latin typeface="Calibri" pitchFamily="34" charset="0"/>
                <a:cs typeface="Calibri" pitchFamily="34" charset="0"/>
              </a:rPr>
              <a:t>rawpixel</a:t>
            </a:r>
            <a:r>
              <a:rPr lang="de-DE" sz="1000" dirty="0">
                <a:latin typeface="Calibri" pitchFamily="34" charset="0"/>
                <a:cs typeface="Calibri" pitchFamily="34" charset="0"/>
              </a:rPr>
              <a:t>, </a:t>
            </a:r>
            <a:r>
              <a:rPr lang="de-DE" sz="1000" u="sng" dirty="0" err="1">
                <a:solidFill>
                  <a:srgbClr val="327A86"/>
                </a:solidFill>
                <a:latin typeface="Calibri" pitchFamily="34" charset="0"/>
                <a:cs typeface="Calibri" pitchFamily="34" charset="0"/>
              </a:rPr>
              <a:t>pixabay.com</a:t>
            </a:r>
            <a:r>
              <a:rPr lang="de-DE" sz="1000" u="sng" dirty="0">
                <a:solidFill>
                  <a:srgbClr val="327A86"/>
                </a:solidFill>
                <a:latin typeface="Calibri" pitchFamily="34" charset="0"/>
                <a:cs typeface="Calibri" pitchFamily="34" charset="0"/>
              </a:rPr>
              <a:t>/en/graphic-background-sign-symbol-3625725/</a:t>
            </a:r>
            <a:br>
              <a:rPr lang="de-DE" sz="1000" dirty="0">
                <a:latin typeface="Calibri" pitchFamily="34" charset="0"/>
                <a:cs typeface="Calibri" pitchFamily="34" charset="0"/>
              </a:rPr>
            </a:br>
            <a:r>
              <a:rPr lang="de-DE" sz="1000" dirty="0">
                <a:latin typeface="Calibri" pitchFamily="34" charset="0"/>
                <a:cs typeface="Calibri" pitchFamily="34" charset="0"/>
              </a:rPr>
              <a:t>CC0-Lizenz</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latin typeface="Calibri" pitchFamily="34" charset="0"/>
                <a:cs typeface="Calibri" pitchFamily="34" charset="0"/>
              </a:rPr>
              <a:t>MOODLE…</a:t>
            </a:r>
            <a:endParaRPr lang="de-DE" dirty="0"/>
          </a:p>
        </p:txBody>
      </p:sp>
      <p:pic>
        <p:nvPicPr>
          <p:cNvPr id="8" name="Bild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341912"/>
            <a:ext cx="4584337" cy="2880000"/>
          </a:xfrm>
          <a:prstGeom prst="rect">
            <a:avLst/>
          </a:prstGeom>
        </p:spPr>
      </p:pic>
      <p:sp>
        <p:nvSpPr>
          <p:cNvPr id="9" name="Rechteck 8"/>
          <p:cNvSpPr/>
          <p:nvPr/>
        </p:nvSpPr>
        <p:spPr>
          <a:xfrm>
            <a:off x="218289" y="4221088"/>
            <a:ext cx="4324400" cy="400110"/>
          </a:xfrm>
          <a:prstGeom prst="rect">
            <a:avLst/>
          </a:prstGeom>
        </p:spPr>
        <p:txBody>
          <a:bodyPr wrap="squar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a:t>
            </a:r>
            <a:r>
              <a:rPr lang="de-DE" sz="1000" dirty="0" err="1">
                <a:latin typeface="Calibri" pitchFamily="34" charset="0"/>
                <a:cs typeface="Calibri" pitchFamily="34" charset="0"/>
              </a:rPr>
              <a:t>ribkhan</a:t>
            </a:r>
            <a:r>
              <a:rPr lang="de-DE" sz="1000" dirty="0">
                <a:latin typeface="Calibri" pitchFamily="34" charset="0"/>
                <a:cs typeface="Calibri" pitchFamily="34" charset="0"/>
              </a:rPr>
              <a:t>, </a:t>
            </a:r>
            <a:r>
              <a:rPr lang="de-DE" sz="1000" u="sng" dirty="0" err="1">
                <a:solidFill>
                  <a:srgbClr val="327A86"/>
                </a:solidFill>
                <a:latin typeface="Calibri" pitchFamily="34" charset="0"/>
                <a:cs typeface="Calibri" pitchFamily="34" charset="0"/>
              </a:rPr>
              <a:t>pixabay.com</a:t>
            </a:r>
            <a:r>
              <a:rPr lang="de-DE" sz="1000" u="sng" dirty="0">
                <a:solidFill>
                  <a:srgbClr val="327A86"/>
                </a:solidFill>
                <a:latin typeface="Calibri" pitchFamily="34" charset="0"/>
                <a:cs typeface="Calibri" pitchFamily="34" charset="0"/>
              </a:rPr>
              <a:t>/en/graphic-background-sign-symbol-3625725/</a:t>
            </a:r>
            <a:br>
              <a:rPr lang="de-DE" sz="1000" u="sng" dirty="0">
                <a:solidFill>
                  <a:srgbClr val="327A86"/>
                </a:solidFill>
                <a:latin typeface="Calibri" pitchFamily="34" charset="0"/>
                <a:cs typeface="Calibri" pitchFamily="34" charset="0"/>
              </a:rPr>
            </a:br>
            <a:r>
              <a:rPr lang="de-DE" sz="1000" dirty="0">
                <a:latin typeface="Calibri" pitchFamily="34" charset="0"/>
                <a:cs typeface="Calibri" pitchFamily="34" charset="0"/>
              </a:rPr>
              <a:t>CC0-Lizenz</a:t>
            </a:r>
          </a:p>
        </p:txBody>
      </p:sp>
      <p:pic>
        <p:nvPicPr>
          <p:cNvPr id="10" name="Bild 3"/>
          <p:cNvPicPr>
            <a:picLocks noChangeAspect="1"/>
          </p:cNvPicPr>
          <p:nvPr/>
        </p:nvPicPr>
        <p:blipFill rotWithShape="1">
          <a:blip r:embed="rId4">
            <a:extLst>
              <a:ext uri="{28A0092B-C50C-407E-A947-70E740481C1C}">
                <a14:useLocalDpi xmlns:a14="http://schemas.microsoft.com/office/drawing/2010/main" val="0"/>
              </a:ext>
            </a:extLst>
          </a:blip>
          <a:srcRect r="10467"/>
          <a:stretch/>
        </p:blipFill>
        <p:spPr>
          <a:xfrm>
            <a:off x="-36512" y="1341912"/>
            <a:ext cx="4605402" cy="2880000"/>
          </a:xfrm>
          <a:prstGeom prst="rect">
            <a:avLst/>
          </a:prstGeom>
        </p:spPr>
      </p:pic>
      <p:sp>
        <p:nvSpPr>
          <p:cNvPr id="11" name="Rechteck 10"/>
          <p:cNvSpPr/>
          <p:nvPr/>
        </p:nvSpPr>
        <p:spPr>
          <a:xfrm>
            <a:off x="4814912" y="4221912"/>
            <a:ext cx="4324400" cy="246221"/>
          </a:xfrm>
          <a:prstGeom prst="rect">
            <a:avLst/>
          </a:prstGeom>
        </p:spPr>
        <p:txBody>
          <a:bodyPr wrap="squar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Kay </a:t>
            </a:r>
            <a:r>
              <a:rPr lang="de-DE" sz="1000" dirty="0" err="1">
                <a:latin typeface="Calibri" pitchFamily="34" charset="0"/>
                <a:cs typeface="Calibri" pitchFamily="34" charset="0"/>
              </a:rPr>
              <a:t>Herschelmann</a:t>
            </a:r>
            <a:r>
              <a:rPr lang="de-DE" sz="1000" dirty="0">
                <a:latin typeface="Calibri" pitchFamily="34" charset="0"/>
                <a:cs typeface="Calibri" pitchFamily="34" charset="0"/>
              </a:rPr>
              <a:t> für das DZLM</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feld 4"/>
          <p:cNvSpPr txBox="1">
            <a:spLocks noChangeArrowheads="1"/>
          </p:cNvSpPr>
          <p:nvPr/>
        </p:nvSpPr>
        <p:spPr bwMode="auto">
          <a:xfrm>
            <a:off x="2124075" y="1557338"/>
            <a:ext cx="184150" cy="400050"/>
          </a:xfrm>
          <a:prstGeom prst="rect">
            <a:avLst/>
          </a:prstGeom>
          <a:noFill/>
          <a:ln w="9525">
            <a:noFill/>
            <a:miter lim="800000"/>
            <a:headEnd/>
            <a:tailEnd/>
          </a:ln>
        </p:spPr>
        <p:txBody>
          <a:bodyPr wrap="none">
            <a:spAutoFit/>
          </a:bodyPr>
          <a:lstStyle/>
          <a:p>
            <a:endParaRPr lang="de-DE" sz="2000">
              <a:latin typeface="Calibri" pitchFamily="-93" charset="0"/>
            </a:endParaRPr>
          </a:p>
        </p:txBody>
      </p:sp>
      <p:sp>
        <p:nvSpPr>
          <p:cNvPr id="5" name="Textfeld 4"/>
          <p:cNvSpPr txBox="1"/>
          <p:nvPr/>
        </p:nvSpPr>
        <p:spPr>
          <a:xfrm flipH="1">
            <a:off x="755576" y="2636912"/>
            <a:ext cx="7704856" cy="646331"/>
          </a:xfrm>
          <a:prstGeom prst="rect">
            <a:avLst/>
          </a:prstGeom>
          <a:noFill/>
        </p:spPr>
        <p:txBody>
          <a:bodyPr wrap="square" rtlCol="0">
            <a:spAutoFit/>
          </a:bodyPr>
          <a:lstStyle/>
          <a:p>
            <a:r>
              <a:rPr lang="de-DE" sz="3600" b="1" dirty="0">
                <a:solidFill>
                  <a:srgbClr val="327A86"/>
                </a:solidFill>
                <a:latin typeface="Calibri" panose="020F0502020204030204" pitchFamily="34" charset="0"/>
              </a:rPr>
              <a:t>Vielen Dank für Ihre Aufmerksamkeit!</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324544" y="1268760"/>
            <a:ext cx="7056784"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395536" y="1340768"/>
            <a:ext cx="8424936" cy="2592288"/>
          </a:xfrm>
        </p:spPr>
        <p:txBody>
          <a:bodyPr/>
          <a:lstStyle/>
          <a:p>
            <a:pPr marL="514350" indent="-514350">
              <a:buClr>
                <a:srgbClr val="327A86"/>
              </a:buClr>
              <a:buAutoNum type="arabicPeriod"/>
            </a:pPr>
            <a:r>
              <a:rPr lang="de-DE" dirty="0">
                <a:solidFill>
                  <a:srgbClr val="327A86"/>
                </a:solidFill>
              </a:rPr>
              <a:t>Reflexion und Austausch zur Praxisphase 3</a:t>
            </a:r>
          </a:p>
          <a:p>
            <a:pPr marL="514350" indent="-514350">
              <a:buClr>
                <a:srgbClr val="327A86"/>
              </a:buClr>
              <a:buAutoNum type="arabicPeriod"/>
            </a:pPr>
            <a:r>
              <a:rPr lang="de-DE" altLang="x-none" dirty="0">
                <a:latin typeface="Calibri" pitchFamily="34" charset="0"/>
                <a:cs typeface="Calibri" pitchFamily="34" charset="0"/>
              </a:rPr>
              <a:t>Texterschließung</a:t>
            </a:r>
            <a:endParaRPr lang="de-DE" dirty="0"/>
          </a:p>
          <a:p>
            <a:pPr marL="514350" indent="-514350">
              <a:buClr>
                <a:srgbClr val="327A86"/>
              </a:buClr>
              <a:buAutoNum type="arabicPeriod"/>
            </a:pPr>
            <a:r>
              <a:rPr lang="de-DE" altLang="de-DE" dirty="0"/>
              <a:t>Grafische Bearbeitungshilfen</a:t>
            </a:r>
          </a:p>
          <a:p>
            <a:pPr marL="514350" indent="-514350">
              <a:buClr>
                <a:srgbClr val="327A86"/>
              </a:buClr>
              <a:buAutoNum type="arabicPeriod"/>
            </a:pPr>
            <a:r>
              <a:rPr lang="de-DE" dirty="0"/>
              <a:t>Differenzierung</a:t>
            </a:r>
          </a:p>
          <a:p>
            <a:pPr marL="514350" indent="-514350">
              <a:buClr>
                <a:srgbClr val="327A86"/>
              </a:buClr>
              <a:buAutoNum type="arabicPeriod"/>
            </a:pPr>
            <a:r>
              <a:rPr lang="de-DE" dirty="0"/>
              <a:t>Rückblick und Feedback</a:t>
            </a:r>
          </a:p>
          <a:p>
            <a:pPr marL="514350" indent="-514350">
              <a:buClr>
                <a:srgbClr val="327A86"/>
              </a:buClr>
              <a:buAutoNum type="arabicPeriod"/>
            </a:pPr>
            <a:endParaRPr lang="de-DE" dirty="0"/>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a:t>Anmerkungen</a:t>
            </a:r>
          </a:p>
        </p:txBody>
      </p:sp>
      <p:sp>
        <p:nvSpPr>
          <p:cNvPr id="6" name="Textfeld 5"/>
          <p:cNvSpPr txBox="1"/>
          <p:nvPr/>
        </p:nvSpPr>
        <p:spPr>
          <a:xfrm>
            <a:off x="330479" y="908461"/>
            <a:ext cx="8418457" cy="5770811"/>
          </a:xfrm>
          <a:prstGeom prst="rect">
            <a:avLst/>
          </a:prstGeom>
          <a:noFill/>
        </p:spPr>
        <p:txBody>
          <a:bodyPr wrap="square" rtlCol="0">
            <a:spAutoFit/>
          </a:bodyPr>
          <a:lstStyle/>
          <a:p>
            <a:pPr>
              <a:spcAft>
                <a:spcPts val="600"/>
              </a:spcAft>
            </a:pPr>
            <a:r>
              <a:rPr lang="de-DE" sz="1800" b="1" dirty="0">
                <a:latin typeface="Calibri" panose="020F0502020204030204" pitchFamily="34" charset="0"/>
              </a:rPr>
              <a:t>Reflexion der Praxisphase  3</a:t>
            </a:r>
            <a:endParaRPr lang="de-DE" sz="1800" dirty="0">
              <a:latin typeface="Calibri" pitchFamily="34" charset="0"/>
              <a:cs typeface="Calibri" pitchFamily="34" charset="0"/>
            </a:endParaRPr>
          </a:p>
          <a:p>
            <a:pPr algn="just">
              <a:spcAft>
                <a:spcPts val="600"/>
              </a:spcAft>
            </a:pPr>
            <a:r>
              <a:rPr lang="de-DE" sz="1800" dirty="0">
                <a:latin typeface="Calibri" pitchFamily="34" charset="0"/>
                <a:cs typeface="Calibri" pitchFamily="34" charset="0"/>
              </a:rPr>
              <a:t>Zunächst stehen Arbeitszusammenhänge an den Schulen im Mittelpunkt. Es werden Gelingensbedingungen und Hemmnisse für </a:t>
            </a:r>
            <a:r>
              <a:rPr lang="de-DE" sz="1800" i="1" dirty="0">
                <a:latin typeface="Calibri" pitchFamily="34" charset="0"/>
                <a:cs typeface="Calibri" pitchFamily="34" charset="0"/>
              </a:rPr>
              <a:t>Lehrendenkooperation </a:t>
            </a:r>
            <a:r>
              <a:rPr lang="de-DE" sz="1800" dirty="0">
                <a:latin typeface="Calibri" pitchFamily="34" charset="0"/>
                <a:cs typeface="Calibri" pitchFamily="34" charset="0"/>
              </a:rPr>
              <a:t>herausgestellt. </a:t>
            </a:r>
          </a:p>
          <a:p>
            <a:pPr algn="just">
              <a:spcAft>
                <a:spcPts val="600"/>
              </a:spcAft>
            </a:pPr>
            <a:r>
              <a:rPr lang="de-DE" sz="1800" dirty="0">
                <a:latin typeface="Calibri" pitchFamily="34" charset="0"/>
                <a:cs typeface="Calibri" pitchFamily="34" charset="0"/>
              </a:rPr>
              <a:t>Merkmale erfolgreich erlebter Lehrendenkooperation werden festgehalten. Sie sind Ausgangspunkt, um sich am Ende der Fortbildung über Wege zur bzw. über eine weitere qualitative Ausgestaltung der Zusammenarbeit von Lehrpersonen zu verständigen.</a:t>
            </a:r>
          </a:p>
          <a:p>
            <a:pPr algn="just">
              <a:spcAft>
                <a:spcPts val="600"/>
              </a:spcAft>
            </a:pPr>
            <a:r>
              <a:rPr lang="de-DE" sz="1800" dirty="0">
                <a:latin typeface="Calibri" pitchFamily="34" charset="0"/>
                <a:cs typeface="Calibri" pitchFamily="34" charset="0"/>
              </a:rPr>
              <a:t>Im zweiten Teil erfolgt eine  </a:t>
            </a:r>
            <a:r>
              <a:rPr lang="de-DE" sz="1800" i="1" dirty="0">
                <a:latin typeface="Calibri" pitchFamily="34" charset="0"/>
                <a:cs typeface="Calibri" pitchFamily="34" charset="0"/>
              </a:rPr>
              <a:t>fachinhaltliche und fachdidaktische Reflexion</a:t>
            </a:r>
            <a:r>
              <a:rPr lang="de-DE" sz="1800" dirty="0">
                <a:latin typeface="Calibri" pitchFamily="34" charset="0"/>
                <a:cs typeface="Calibri" pitchFamily="34" charset="0"/>
              </a:rPr>
              <a:t> der Beiträge der Unterrichtserprobungen. Der Erfahrungsaustausch in Jahrgangsstufen wird von den Lehrkräften sehr geschätzt. Im Plenum werden dann wesentliche Diskussionsschwerpunkte zusammengetragen.</a:t>
            </a:r>
          </a:p>
          <a:p>
            <a:pPr marL="743850" lvl="1" indent="-342900" algn="just" eaLnBrk="1" hangingPunct="1">
              <a:spcBef>
                <a:spcPts val="0"/>
              </a:spcBef>
              <a:spcAft>
                <a:spcPts val="600"/>
              </a:spcAft>
              <a:buClr>
                <a:schemeClr val="tx1"/>
              </a:buClr>
              <a:buFont typeface="+mj-lt"/>
              <a:buAutoNum type="alphaLcPeriod"/>
              <a:defRPr/>
            </a:pPr>
            <a:r>
              <a:rPr lang="de-DE" altLang="de-DE" sz="1800" kern="0" dirty="0">
                <a:latin typeface="Calibri"/>
                <a:cs typeface="Calibri"/>
              </a:rPr>
              <a:t>Wie viele Kinder (Gruppen) konnten die Aufgabe lösen?</a:t>
            </a:r>
          </a:p>
          <a:p>
            <a:pPr marL="743850" lvl="1" indent="-342900" algn="just" eaLnBrk="1" hangingPunct="1">
              <a:spcBef>
                <a:spcPts val="0"/>
              </a:spcBef>
              <a:spcAft>
                <a:spcPts val="600"/>
              </a:spcAft>
              <a:buClr>
                <a:schemeClr val="tx1"/>
              </a:buClr>
              <a:buFont typeface="+mj-lt"/>
              <a:buAutoNum type="alphaLcPeriod"/>
              <a:defRPr/>
            </a:pPr>
            <a:r>
              <a:rPr lang="de-DE" altLang="de-DE" sz="1800" kern="0" dirty="0">
                <a:latin typeface="Calibri"/>
                <a:cs typeface="Calibri"/>
              </a:rPr>
              <a:t>Wie verlief/en bei den Kindern der/die Modellierungsprozess/e?</a:t>
            </a:r>
          </a:p>
          <a:p>
            <a:pPr marL="743850" lvl="1" indent="-342900" algn="just" eaLnBrk="1" hangingPunct="1">
              <a:spcBef>
                <a:spcPts val="0"/>
              </a:spcBef>
              <a:spcAft>
                <a:spcPts val="600"/>
              </a:spcAft>
              <a:buClr>
                <a:schemeClr val="tx1"/>
              </a:buClr>
              <a:buFont typeface="+mj-lt"/>
              <a:buAutoNum type="alphaLcPeriod"/>
              <a:defRPr/>
            </a:pPr>
            <a:r>
              <a:rPr lang="de-DE" altLang="de-DE" sz="1800" kern="0" dirty="0">
                <a:latin typeface="Calibri"/>
                <a:cs typeface="Calibri"/>
              </a:rPr>
              <a:t>Was gelang gut und wo gab es Probleme?</a:t>
            </a:r>
          </a:p>
          <a:p>
            <a:pPr marL="743850" lvl="1" indent="-342900" algn="just" eaLnBrk="1" hangingPunct="1">
              <a:spcBef>
                <a:spcPts val="0"/>
              </a:spcBef>
              <a:spcAft>
                <a:spcPts val="600"/>
              </a:spcAft>
              <a:buClr>
                <a:schemeClr val="tx1"/>
              </a:buClr>
              <a:buFont typeface="+mj-lt"/>
              <a:buAutoNum type="alphaLcPeriod"/>
              <a:defRPr/>
            </a:pPr>
            <a:r>
              <a:rPr lang="de-DE" altLang="de-DE" sz="1800" kern="0" dirty="0">
                <a:latin typeface="Calibri"/>
                <a:cs typeface="Calibri"/>
              </a:rPr>
              <a:t>In welcher Phase des Modellierungsprozesses traten besondere Schwierigkeiten auf? Welche waren es?  </a:t>
            </a:r>
          </a:p>
          <a:p>
            <a:pPr marL="743850" lvl="1" indent="-342900" algn="just" eaLnBrk="1" hangingPunct="1">
              <a:spcBef>
                <a:spcPts val="0"/>
              </a:spcBef>
              <a:spcAft>
                <a:spcPts val="600"/>
              </a:spcAft>
              <a:buClr>
                <a:schemeClr val="tx1"/>
              </a:buClr>
              <a:buFont typeface="+mj-lt"/>
              <a:buAutoNum type="alphaLcPeriod"/>
              <a:defRPr/>
            </a:pPr>
            <a:r>
              <a:rPr lang="de-DE" altLang="de-DE" sz="1800" kern="0" dirty="0">
                <a:latin typeface="Calibri"/>
                <a:cs typeface="Calibri"/>
              </a:rPr>
              <a:t>Wie viele Kinder konnten mit der Aufgabe nichts anfangen? Kennen Sie dafür die Ursachen?</a:t>
            </a:r>
          </a:p>
          <a:p>
            <a:pPr marL="743850" lvl="1" indent="-342900" algn="just" eaLnBrk="1" hangingPunct="1">
              <a:spcBef>
                <a:spcPts val="0"/>
              </a:spcBef>
              <a:spcAft>
                <a:spcPts val="600"/>
              </a:spcAft>
              <a:buClr>
                <a:schemeClr val="tx1"/>
              </a:buClr>
              <a:buFont typeface="+mj-lt"/>
              <a:buAutoNum type="alphaLcPeriod"/>
              <a:defRPr/>
            </a:pPr>
            <a:r>
              <a:rPr lang="de-DE" altLang="de-DE" sz="1800" kern="0" dirty="0">
                <a:latin typeface="Calibri"/>
                <a:cs typeface="Calibri"/>
              </a:rPr>
              <a:t>In welchem Zusammenhang haben Sie Kindern welche Hilfe gegeben?</a:t>
            </a:r>
            <a:endParaRPr lang="de-DE" sz="1800" dirty="0">
              <a:latin typeface="Calibri" pitchFamily="34" charset="0"/>
              <a:cs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4" descr="Tandem 2.bmp"/>
          <p:cNvPicPr>
            <a:picLocks noChangeAspect="1"/>
          </p:cNvPicPr>
          <p:nvPr/>
        </p:nvPicPr>
        <p:blipFill>
          <a:blip r:embed="rId3"/>
          <a:srcRect/>
          <a:stretch>
            <a:fillRect/>
          </a:stretch>
        </p:blipFill>
        <p:spPr bwMode="auto">
          <a:xfrm>
            <a:off x="467544" y="2276872"/>
            <a:ext cx="7314698" cy="4291552"/>
          </a:xfrm>
          <a:prstGeom prst="rect">
            <a:avLst/>
          </a:prstGeom>
          <a:noFill/>
          <a:ln w="9525">
            <a:noFill/>
            <a:miter lim="800000"/>
            <a:headEnd/>
            <a:tailEnd/>
          </a:ln>
        </p:spPr>
      </p:pic>
      <p:sp>
        <p:nvSpPr>
          <p:cNvPr id="5" name="Rectangle 3"/>
          <p:cNvSpPr>
            <a:spLocks noGrp="1" noChangeArrowheads="1"/>
          </p:cNvSpPr>
          <p:nvPr>
            <p:ph idx="1"/>
          </p:nvPr>
        </p:nvSpPr>
        <p:spPr>
          <a:xfrm>
            <a:off x="323528" y="1124744"/>
            <a:ext cx="8640960" cy="5400600"/>
          </a:xfrm>
        </p:spPr>
        <p:txBody>
          <a:bodyPr/>
          <a:lstStyle/>
          <a:p>
            <a:pPr>
              <a:spcBef>
                <a:spcPct val="0"/>
              </a:spcBef>
              <a:spcAft>
                <a:spcPct val="0"/>
              </a:spcAft>
              <a:buFont typeface="Wingdings" pitchFamily="2" charset="2"/>
              <a:buNone/>
            </a:pPr>
            <a:r>
              <a:rPr lang="de-DE" altLang="de-DE" sz="1800" dirty="0">
                <a:latin typeface="Calibri" pitchFamily="34" charset="0"/>
                <a:cs typeface="Calibri" pitchFamily="34" charset="0"/>
              </a:rPr>
              <a:t>Vorbereitung, Durchführung, Reflexion einer Unterrichtsstunde</a:t>
            </a:r>
          </a:p>
          <a:p>
            <a:pPr>
              <a:spcBef>
                <a:spcPct val="0"/>
              </a:spcBef>
              <a:spcAft>
                <a:spcPct val="0"/>
              </a:spcAft>
              <a:buFont typeface="Wingdings" pitchFamily="2" charset="2"/>
              <a:buNone/>
            </a:pPr>
            <a:r>
              <a:rPr lang="de-DE" altLang="de-DE" sz="1800" i="1" dirty="0">
                <a:latin typeface="Calibri" pitchFamily="34" charset="0"/>
                <a:cs typeface="Calibri" pitchFamily="34" charset="0"/>
              </a:rPr>
              <a:t>	</a:t>
            </a:r>
          </a:p>
          <a:p>
            <a:pPr lvl="1">
              <a:spcBef>
                <a:spcPct val="0"/>
              </a:spcBef>
              <a:spcAft>
                <a:spcPct val="0"/>
              </a:spcAft>
              <a:buFont typeface="Wingdings" pitchFamily="2" charset="2"/>
              <a:buNone/>
            </a:pPr>
            <a:r>
              <a:rPr lang="de-DE" altLang="de-DE" sz="1600" i="1" dirty="0">
                <a:solidFill>
                  <a:srgbClr val="327A86"/>
                </a:solidFill>
                <a:latin typeface="Calibri" pitchFamily="34" charset="0"/>
                <a:cs typeface="Calibri" pitchFamily="34" charset="0"/>
              </a:rPr>
              <a:t>Arbeit im Tandem</a:t>
            </a:r>
          </a:p>
          <a:p>
            <a:pPr lvl="1">
              <a:spcBef>
                <a:spcPct val="0"/>
              </a:spcBef>
              <a:spcAft>
                <a:spcPct val="0"/>
              </a:spcAft>
              <a:buFont typeface="Wingdings" pitchFamily="2" charset="2"/>
              <a:buNone/>
            </a:pPr>
            <a:r>
              <a:rPr lang="de-DE" altLang="de-DE" sz="1600" i="1" dirty="0">
                <a:solidFill>
                  <a:srgbClr val="327A86"/>
                </a:solidFill>
                <a:latin typeface="Calibri" pitchFamily="34" charset="0"/>
                <a:cs typeface="Calibri" pitchFamily="34" charset="0"/>
              </a:rPr>
              <a:t>Kollegiale Hospitation</a:t>
            </a:r>
          </a:p>
          <a:p>
            <a:pPr lvl="1">
              <a:spcBef>
                <a:spcPct val="0"/>
              </a:spcBef>
              <a:spcAft>
                <a:spcPct val="0"/>
              </a:spcAft>
              <a:buFont typeface="Wingdings" pitchFamily="2" charset="2"/>
              <a:buNone/>
            </a:pPr>
            <a:r>
              <a:rPr lang="de-DE" altLang="de-DE" sz="1600" i="1" dirty="0">
                <a:solidFill>
                  <a:srgbClr val="327A86"/>
                </a:solidFill>
                <a:latin typeface="Calibri" pitchFamily="34" charset="0"/>
                <a:cs typeface="Calibri" pitchFamily="34" charset="0"/>
              </a:rPr>
              <a:t>Sicherung der Ergebnisse</a:t>
            </a:r>
          </a:p>
          <a:p>
            <a:pPr>
              <a:spcBef>
                <a:spcPct val="0"/>
              </a:spcBef>
              <a:spcAft>
                <a:spcPct val="0"/>
              </a:spcAft>
              <a:buFont typeface="Wingdings" pitchFamily="2" charset="2"/>
              <a:buNone/>
            </a:pPr>
            <a:r>
              <a:rPr lang="de-DE" altLang="de-DE" sz="2000" i="1" dirty="0">
                <a:latin typeface="Calibri" pitchFamily="34" charset="0"/>
                <a:cs typeface="Calibri" pitchFamily="34" charset="0"/>
              </a:rPr>
              <a:t>					</a:t>
            </a:r>
            <a:endParaRPr lang="de-DE" altLang="de-DE" sz="2000" b="1" i="1" dirty="0">
              <a:latin typeface="Calibri" pitchFamily="34" charset="0"/>
              <a:cs typeface="Calibri" pitchFamily="34" charset="0"/>
            </a:endParaRPr>
          </a:p>
          <a:p>
            <a:pPr>
              <a:spcBef>
                <a:spcPct val="0"/>
              </a:spcBef>
              <a:spcAft>
                <a:spcPct val="0"/>
              </a:spcAft>
              <a:buFont typeface="Wingdings" pitchFamily="2" charset="2"/>
              <a:buNone/>
            </a:pPr>
            <a:endParaRPr lang="de-DE" altLang="de-DE" sz="2000" i="1" dirty="0">
              <a:latin typeface="Calibri" pitchFamily="34" charset="0"/>
              <a:cs typeface="Calibri" pitchFamily="34" charset="0"/>
            </a:endParaRPr>
          </a:p>
        </p:txBody>
      </p:sp>
      <p:sp>
        <p:nvSpPr>
          <p:cNvPr id="2" name="Titel 1"/>
          <p:cNvSpPr>
            <a:spLocks noGrp="1"/>
          </p:cNvSpPr>
          <p:nvPr>
            <p:ph type="title"/>
          </p:nvPr>
        </p:nvSpPr>
        <p:spPr/>
        <p:txBody>
          <a:bodyPr>
            <a:normAutofit/>
          </a:bodyPr>
          <a:lstStyle/>
          <a:p>
            <a:pPr lvl="0"/>
            <a:r>
              <a:rPr lang="de-DE" dirty="0">
                <a:latin typeface="Calibri" pitchFamily="34" charset="0"/>
              </a:rPr>
              <a:t>Reflexion der Praxisphase – unterrichtspraktisch</a:t>
            </a:r>
            <a:endParaRPr lang="de-DE" dirty="0"/>
          </a:p>
        </p:txBody>
      </p:sp>
      <p:sp>
        <p:nvSpPr>
          <p:cNvPr id="7" name="Rechteck 6"/>
          <p:cNvSpPr/>
          <p:nvPr/>
        </p:nvSpPr>
        <p:spPr>
          <a:xfrm>
            <a:off x="5508104" y="1700808"/>
            <a:ext cx="3466590" cy="369332"/>
          </a:xfrm>
          <a:prstGeom prst="rect">
            <a:avLst/>
          </a:prstGeom>
        </p:spPr>
        <p:txBody>
          <a:bodyPr wrap="none">
            <a:spAutoFit/>
          </a:bodyPr>
          <a:lstStyle/>
          <a:p>
            <a:r>
              <a:rPr lang="de-DE" altLang="de-DE" sz="1800" b="1" i="1" dirty="0">
                <a:latin typeface="Calibri" pitchFamily="34" charset="0"/>
                <a:cs typeface="Calibri" pitchFamily="34" charset="0"/>
              </a:rPr>
              <a:t>Nur kurz und noch nicht inhaltlich!</a:t>
            </a:r>
            <a:endParaRPr lang="de-DE" sz="1800" dirty="0"/>
          </a:p>
        </p:txBody>
      </p:sp>
      <p:sp>
        <p:nvSpPr>
          <p:cNvPr id="8" name="Textfeld 7"/>
          <p:cNvSpPr txBox="1"/>
          <p:nvPr/>
        </p:nvSpPr>
        <p:spPr>
          <a:xfrm>
            <a:off x="7020272" y="6453336"/>
            <a:ext cx="1991251" cy="246221"/>
          </a:xfrm>
          <a:prstGeom prst="rect">
            <a:avLst/>
          </a:prstGeom>
          <a:noFill/>
        </p:spPr>
        <p:txBody>
          <a:bodyPr wrap="none" rtlCol="0">
            <a:spAutoFit/>
          </a:bodyPr>
          <a:lstStyle/>
          <a:p>
            <a:r>
              <a:rPr lang="de-DE" sz="1000" dirty="0">
                <a:latin typeface="Calibri" panose="020F0502020204030204" pitchFamily="34" charset="0"/>
              </a:rPr>
              <a:t>Grafiken: Elke </a:t>
            </a:r>
            <a:r>
              <a:rPr lang="de-DE" sz="1000" dirty="0" err="1">
                <a:latin typeface="Calibri" panose="020F0502020204030204" pitchFamily="34" charset="0"/>
              </a:rPr>
              <a:t>Binner</a:t>
            </a:r>
            <a:r>
              <a:rPr lang="de-DE" sz="1000" dirty="0">
                <a:latin typeface="Calibri" panose="020F0502020204030204" pitchFamily="34" charset="0"/>
              </a:rPr>
              <a:t> für das DZLM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2"/>
          <p:cNvPicPr>
            <a:picLocks noChangeAspect="1" noChangeArrowheads="1"/>
          </p:cNvPicPr>
          <p:nvPr/>
        </p:nvPicPr>
        <p:blipFill>
          <a:blip r:embed="rId3"/>
          <a:srcRect/>
          <a:stretch>
            <a:fillRect/>
          </a:stretch>
        </p:blipFill>
        <p:spPr bwMode="auto">
          <a:xfrm>
            <a:off x="3492500" y="908720"/>
            <a:ext cx="5651500" cy="6021288"/>
          </a:xfrm>
          <a:prstGeom prst="rect">
            <a:avLst/>
          </a:prstGeom>
          <a:noFill/>
          <a:ln w="9525">
            <a:noFill/>
            <a:miter lim="800000"/>
            <a:headEnd/>
            <a:tailEnd/>
          </a:ln>
        </p:spPr>
      </p:pic>
      <p:sp>
        <p:nvSpPr>
          <p:cNvPr id="4" name="Titel 3"/>
          <p:cNvSpPr>
            <a:spLocks noGrp="1"/>
          </p:cNvSpPr>
          <p:nvPr>
            <p:ph type="title"/>
          </p:nvPr>
        </p:nvSpPr>
        <p:spPr/>
        <p:txBody>
          <a:bodyPr>
            <a:normAutofit/>
          </a:bodyPr>
          <a:lstStyle/>
          <a:p>
            <a:pPr lvl="0"/>
            <a:r>
              <a:rPr lang="de-DE" dirty="0">
                <a:latin typeface="Calibri" pitchFamily="34" charset="0"/>
              </a:rPr>
              <a:t>Reflexion der Praxisphase – unterrichtspraktisch</a:t>
            </a:r>
            <a:endParaRPr lang="de-DE" dirty="0"/>
          </a:p>
        </p:txBody>
      </p:sp>
      <p:sp>
        <p:nvSpPr>
          <p:cNvPr id="5" name="Inhaltsplatzhalter 4"/>
          <p:cNvSpPr>
            <a:spLocks noGrp="1"/>
          </p:cNvSpPr>
          <p:nvPr>
            <p:ph idx="1"/>
          </p:nvPr>
        </p:nvSpPr>
        <p:spPr>
          <a:xfrm>
            <a:off x="323528" y="1124744"/>
            <a:ext cx="8424936" cy="5400600"/>
          </a:xfrm>
        </p:spPr>
        <p:txBody>
          <a:bodyPr/>
          <a:lstStyle/>
          <a:p>
            <a:pPr marL="0" lvl="0" indent="0">
              <a:buNone/>
            </a:pPr>
            <a:r>
              <a:rPr lang="de-DE" dirty="0">
                <a:solidFill>
                  <a:srgbClr val="327A86"/>
                </a:solidFill>
                <a:latin typeface="Calibri" pitchFamily="34" charset="0"/>
              </a:rPr>
              <a:t>(Arbeitsblatt und </a:t>
            </a:r>
            <a:br>
              <a:rPr lang="de-DE" dirty="0">
                <a:solidFill>
                  <a:srgbClr val="327A86"/>
                </a:solidFill>
                <a:latin typeface="Calibri" pitchFamily="34" charset="0"/>
              </a:rPr>
            </a:br>
            <a:r>
              <a:rPr lang="de-DE" dirty="0">
                <a:solidFill>
                  <a:srgbClr val="327A86"/>
                </a:solidFill>
                <a:latin typeface="Calibri" pitchFamily="34" charset="0"/>
              </a:rPr>
              <a:t>Word-Vorlage)</a:t>
            </a:r>
          </a:p>
          <a:p>
            <a:pPr marL="0" indent="0">
              <a:buNone/>
            </a:pPr>
            <a:endParaRPr lang="de-DE" dirty="0"/>
          </a:p>
        </p:txBody>
      </p:sp>
    </p:spTree>
  </p:cSld>
  <p:clrMapOvr>
    <a:masterClrMapping/>
  </p:clrMapOvr>
</p:sld>
</file>

<file path=ppt/theme/theme1.xml><?xml version="1.0" encoding="utf-8"?>
<a:theme xmlns:a="http://schemas.openxmlformats.org/drawingml/2006/main" name="Folien_DZLM_122016">
  <a:themeElements>
    <a:clrScheme name="Benutzerdefiniert 2">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6"/>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2.xml><?xml version="1.0" encoding="utf-8"?>
<a:theme xmlns:a="http://schemas.openxmlformats.org/drawingml/2006/main" name="FortbildnerFolien">
  <a:themeElements>
    <a:clrScheme name="Benutzerdefiniert ">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Folien_DZLM_122016_0</Template>
  <TotalTime>0</TotalTime>
  <Words>5704</Words>
  <Application>Microsoft Office PowerPoint</Application>
  <PresentationFormat>Bildschirmpräsentation (4:3)</PresentationFormat>
  <Paragraphs>714</Paragraphs>
  <Slides>55</Slides>
  <Notes>50</Notes>
  <HiddenSlides>10</HiddenSlides>
  <MMClips>0</MMClips>
  <ScaleCrop>false</ScaleCrop>
  <HeadingPairs>
    <vt:vector size="8" baseType="variant">
      <vt:variant>
        <vt:lpstr>Verwendete Schriftarten</vt:lpstr>
      </vt:variant>
      <vt:variant>
        <vt:i4>6</vt:i4>
      </vt:variant>
      <vt:variant>
        <vt:lpstr>Design</vt:lpstr>
      </vt:variant>
      <vt:variant>
        <vt:i4>2</vt:i4>
      </vt:variant>
      <vt:variant>
        <vt:lpstr>Eingebettete OLE-Server</vt:lpstr>
      </vt:variant>
      <vt:variant>
        <vt:i4>1</vt:i4>
      </vt:variant>
      <vt:variant>
        <vt:lpstr>Folientitel</vt:lpstr>
      </vt:variant>
      <vt:variant>
        <vt:i4>55</vt:i4>
      </vt:variant>
    </vt:vector>
  </HeadingPairs>
  <TitlesOfParts>
    <vt:vector size="64" baseType="lpstr">
      <vt:lpstr>Arial</vt:lpstr>
      <vt:lpstr>Calibri</vt:lpstr>
      <vt:lpstr>Calibri Normal</vt:lpstr>
      <vt:lpstr>Comic Sans MS</vt:lpstr>
      <vt:lpstr>Verdana</vt:lpstr>
      <vt:lpstr>Wingdings</vt:lpstr>
      <vt:lpstr>Folien_DZLM_122016</vt:lpstr>
      <vt:lpstr>FortbildnerFolien</vt:lpstr>
      <vt:lpstr>Photo Editor Photo</vt:lpstr>
      <vt:lpstr>Sachrechnen GS Baustein 4 | Gestaltungselemente des Sachrechenunterrichts </vt:lpstr>
      <vt:lpstr>Hinweise zu den Lizenzbedingungen</vt:lpstr>
      <vt:lpstr>Zum Umgang mit den Folien</vt:lpstr>
      <vt:lpstr>Überblick über alle vier Bausteine im Modul</vt:lpstr>
      <vt:lpstr>Vorschlag für Zeitstruktur im Steckbrief</vt:lpstr>
      <vt:lpstr>Gliederung</vt:lpstr>
      <vt:lpstr>Anmerkungen</vt:lpstr>
      <vt:lpstr>Reflexion der Praxisphase – unterrichtspraktisch</vt:lpstr>
      <vt:lpstr>Reflexion der Praxisphase – unterrichtspraktisch</vt:lpstr>
      <vt:lpstr>Reflexion der Praxisphase – unterrichtspraktisch</vt:lpstr>
      <vt:lpstr> Praxisphase – fachlicher/fachdidaktischer Auftrag  </vt:lpstr>
      <vt:lpstr>Phasen des Problemlöseprozesses </vt:lpstr>
      <vt:lpstr>Gliederung</vt:lpstr>
      <vt:lpstr>Anmerkungen</vt:lpstr>
      <vt:lpstr>Problemlöseprozess Phase 1 – Verstehen der Aufgabe    Texterschließung</vt:lpstr>
      <vt:lpstr>Ausgewählte Hilfen und Strategien zur Texterschließung</vt:lpstr>
      <vt:lpstr>PowerPoint-Präsentation</vt:lpstr>
      <vt:lpstr>PowerPoint-Präsentation</vt:lpstr>
      <vt:lpstr>PowerPoint-Präsentation</vt:lpstr>
      <vt:lpstr>PowerPoint-Präsentation</vt:lpstr>
      <vt:lpstr>PowerPoint-Präsentation</vt:lpstr>
      <vt:lpstr>PowerPoint-Präsentation</vt:lpstr>
      <vt:lpstr>Ausgewählte Hilfen und Strategien zur Texterschließung</vt:lpstr>
      <vt:lpstr>Ausgewählte Hilfen und Strategien zur Texterschließung</vt:lpstr>
      <vt:lpstr>PowerPoint-Präsentation</vt:lpstr>
      <vt:lpstr>PowerPoint-Präsentation</vt:lpstr>
      <vt:lpstr>PowerPoint-Präsentation</vt:lpstr>
      <vt:lpstr>PowerPoint-Präsentation</vt:lpstr>
      <vt:lpstr>PowerPoint-Präsentation</vt:lpstr>
      <vt:lpstr>Gliederung</vt:lpstr>
      <vt:lpstr>Grafische Bearbeitungshilfen… Entwicklung von Strategien</vt:lpstr>
      <vt:lpstr>Grafische Bearbeitungshilfen</vt:lpstr>
      <vt:lpstr>Grafische Bearbeitungshilfen</vt:lpstr>
      <vt:lpstr>Grafische Bearbeitungshilfen </vt:lpstr>
      <vt:lpstr>Grafische Bearbeitungshilfen</vt:lpstr>
      <vt:lpstr>Grafische Bearbeitungshilfen</vt:lpstr>
      <vt:lpstr>Auftrag</vt:lpstr>
      <vt:lpstr>Gliederung</vt:lpstr>
      <vt:lpstr>Anmerkungen</vt:lpstr>
      <vt:lpstr>Zum Differenzieren beim Lösen von Sachaufgaben aus didaktischer Sicht</vt:lpstr>
      <vt:lpstr>Aufgabenvariationen für Differenzierung nutzen</vt:lpstr>
      <vt:lpstr>Auftrag</vt:lpstr>
      <vt:lpstr>Zusammenfassung</vt:lpstr>
      <vt:lpstr>Gliederung</vt:lpstr>
      <vt:lpstr>Überblick über alle vier Bausteine im Modul</vt:lpstr>
      <vt:lpstr>Zum Nachlesen … Anregungen</vt:lpstr>
      <vt:lpstr>Zum Nachlesen … Anregungen</vt:lpstr>
      <vt:lpstr>Zum Nachlesen … Anregungen</vt:lpstr>
      <vt:lpstr> Zusammenarbeit mit anderen Mathematiklehrenden ausgestalten</vt:lpstr>
      <vt:lpstr>Was ist eine Professionelle Lerngemeinschaft? </vt:lpstr>
      <vt:lpstr>Wie arbeitet eine Professionelle Lerngemeinschaft?</vt:lpstr>
      <vt:lpstr>Warum Professionelle Lerngemeinschaften?</vt:lpstr>
      <vt:lpstr>PowerPoint-Präsentation</vt:lpstr>
      <vt:lpstr>MOODLE…</vt:lpstr>
      <vt:lpstr>PowerPoint-Präsentation</vt:lpstr>
    </vt:vector>
  </TitlesOfParts>
  <Company>Microsoft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Peter Pancakes</dc:creator>
  <cp:lastModifiedBy>Henrik Wiedbusch</cp:lastModifiedBy>
  <cp:revision>742</cp:revision>
  <cp:lastPrinted>2017-05-16T11:48:33Z</cp:lastPrinted>
  <dcterms:created xsi:type="dcterms:W3CDTF">2017-02-22T15:31:12Z</dcterms:created>
  <dcterms:modified xsi:type="dcterms:W3CDTF">2020-08-11T09:37:34Z</dcterms:modified>
</cp:coreProperties>
</file>